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10">
  <p:sldMasterIdLst>
    <p:sldMasterId id="2147483648" r:id="rId1"/>
    <p:sldMasterId id="2147483655" r:id="rId3"/>
    <p:sldMasterId id="2147483657" r:id="rId4"/>
  </p:sldMasterIdLst>
  <p:notesMasterIdLst>
    <p:notesMasterId r:id="rId71"/>
  </p:notesMasterIdLst>
  <p:sldIdLst>
    <p:sldId id="418" r:id="rId5"/>
    <p:sldId id="256" r:id="rId6"/>
    <p:sldId id="417" r:id="rId7"/>
    <p:sldId id="380" r:id="rId8"/>
    <p:sldId id="476" r:id="rId9"/>
    <p:sldId id="521" r:id="rId10"/>
    <p:sldId id="522" r:id="rId11"/>
    <p:sldId id="412" r:id="rId12"/>
    <p:sldId id="480" r:id="rId13"/>
    <p:sldId id="481" r:id="rId14"/>
    <p:sldId id="482" r:id="rId15"/>
    <p:sldId id="483" r:id="rId16"/>
    <p:sldId id="484" r:id="rId17"/>
    <p:sldId id="485" r:id="rId18"/>
    <p:sldId id="523" r:id="rId19"/>
    <p:sldId id="524" r:id="rId20"/>
    <p:sldId id="525" r:id="rId21"/>
    <p:sldId id="526" r:id="rId22"/>
    <p:sldId id="527" r:id="rId23"/>
    <p:sldId id="528" r:id="rId24"/>
    <p:sldId id="529" r:id="rId25"/>
    <p:sldId id="530" r:id="rId26"/>
    <p:sldId id="531" r:id="rId27"/>
    <p:sldId id="532" r:id="rId28"/>
    <p:sldId id="533" r:id="rId29"/>
    <p:sldId id="534" r:id="rId30"/>
    <p:sldId id="535" r:id="rId31"/>
    <p:sldId id="536" r:id="rId32"/>
    <p:sldId id="537" r:id="rId33"/>
    <p:sldId id="538" r:id="rId34"/>
    <p:sldId id="539" r:id="rId35"/>
    <p:sldId id="487" r:id="rId36"/>
    <p:sldId id="488" r:id="rId37"/>
    <p:sldId id="489" r:id="rId38"/>
    <p:sldId id="490" r:id="rId39"/>
    <p:sldId id="491" r:id="rId40"/>
    <p:sldId id="492" r:id="rId41"/>
    <p:sldId id="493" r:id="rId42"/>
    <p:sldId id="494" r:id="rId43"/>
    <p:sldId id="496" r:id="rId44"/>
    <p:sldId id="495" r:id="rId45"/>
    <p:sldId id="498" r:id="rId46"/>
    <p:sldId id="499" r:id="rId47"/>
    <p:sldId id="500" r:id="rId48"/>
    <p:sldId id="501" r:id="rId49"/>
    <p:sldId id="502" r:id="rId50"/>
    <p:sldId id="503" r:id="rId51"/>
    <p:sldId id="504" r:id="rId52"/>
    <p:sldId id="540" r:id="rId53"/>
    <p:sldId id="541" r:id="rId54"/>
    <p:sldId id="542" r:id="rId55"/>
    <p:sldId id="543" r:id="rId56"/>
    <p:sldId id="544" r:id="rId57"/>
    <p:sldId id="545" r:id="rId58"/>
    <p:sldId id="546" r:id="rId59"/>
    <p:sldId id="547" r:id="rId60"/>
    <p:sldId id="548" r:id="rId61"/>
    <p:sldId id="549" r:id="rId62"/>
    <p:sldId id="550" r:id="rId63"/>
    <p:sldId id="551" r:id="rId64"/>
    <p:sldId id="552" r:id="rId65"/>
    <p:sldId id="553" r:id="rId66"/>
    <p:sldId id="554" r:id="rId67"/>
    <p:sldId id="555" r:id="rId68"/>
    <p:sldId id="556" r:id="rId69"/>
    <p:sldId id="276" r:id="rId70"/>
  </p:sldIdLst>
  <p:sldSz cx="12192000" cy="6858000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D7E6EE"/>
    <a:srgbClr val="6F9AEF"/>
    <a:srgbClr val="6DCEF1"/>
    <a:srgbClr val="99CC00"/>
    <a:srgbClr val="93DADF"/>
    <a:srgbClr val="3BCBDF"/>
    <a:srgbClr val="4976D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883" y="72"/>
      </p:cViewPr>
      <p:guideLst>
        <p:guide orient="horz" pos="2160"/>
        <p:guide pos="393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4" Type="http://schemas.openxmlformats.org/officeDocument/2006/relationships/tableStyles" Target="tableStyles.xml"/><Relationship Id="rId73" Type="http://schemas.openxmlformats.org/officeDocument/2006/relationships/viewProps" Target="viewProps.xml"/><Relationship Id="rId72" Type="http://schemas.openxmlformats.org/officeDocument/2006/relationships/presProps" Target="presProps.xml"/><Relationship Id="rId71" Type="http://schemas.openxmlformats.org/officeDocument/2006/relationships/notesMaster" Target="notesMasters/notesMaster1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66FE7B-ED76-4EA2-8459-243340FD48D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>
              <a:buNone/>
            </a:pPr>
            <a:fld id="{9A0DB2DC-4C9A-4742-B13C-FB6460FD3503}" type="slidenum">
              <a:rPr lang="zh-CN" altLang="en-US" sz="1200" dirty="0">
                <a:ea typeface="等线" panose="02010600030101010101" pitchFamily="2" charset="-122"/>
              </a:rPr>
            </a:fld>
            <a:endParaRPr lang="zh-CN" altLang="en-US" sz="1200" dirty="0">
              <a:ea typeface="等线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490465"/>
            <a:ext cx="10363200" cy="803520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931205"/>
            <a:ext cx="8534400" cy="62292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hf sldNum="0" hd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20700" y="2493963"/>
            <a:ext cx="10602384" cy="12954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Font typeface="Arial" panose="020B0604020202020204" pitchFamily="34" charset="0"/>
              <a:buNone/>
            </a:pPr>
            <a:fld id="{BB962C8B-B14F-4D97-AF65-F5344CB8AC3E}" type="datetimeFigureOut">
              <a:rPr lang="en-US" altLang="en-US" dirty="0"/>
            </a:fld>
            <a:endParaRPr lang="en-US" altLang="en-US" dirty="0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  <a:prstGeom prst="rect">
            <a:avLst/>
          </a:prstGeom>
        </p:spPr>
        <p:txBody>
          <a:bodyPr/>
          <a:lstStyle/>
          <a:p>
            <a:pPr lvl="0" eaLnBrk="1" hangingPunct="1">
              <a:buFont typeface="Arial" panose="020B0604020202020204" pitchFamily="34" charset="0"/>
              <a:buNone/>
            </a:pPr>
            <a:endParaRPr lang="en-US" altLang="en-US" dirty="0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lvl="0" eaLnBrk="1" hangingPunct="1">
              <a:buFont typeface="Arial" panose="020B0604020202020204" pitchFamily="34" charset="0"/>
              <a:buNone/>
            </a:pPr>
            <a:fld id="{9A0DB2DC-4C9A-4742-B13C-FB6460FD3503}" type="slidenum">
              <a:rPr lang="en-US" altLang="en-US" dirty="0"/>
            </a:fld>
            <a:endParaRPr lang="en-US" alt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image" Target="../media/image1.jpe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4" Type="http://schemas.openxmlformats.org/officeDocument/2006/relationships/theme" Target="../theme/theme3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ChangeArrowheads="1"/>
          </p:cNvSpPr>
          <p:nvPr/>
        </p:nvSpPr>
        <p:spPr bwMode="auto">
          <a:xfrm>
            <a:off x="0" y="0"/>
            <a:ext cx="12192000" cy="1690688"/>
          </a:xfrm>
          <a:prstGeom prst="rect">
            <a:avLst/>
          </a:prstGeom>
          <a:solidFill>
            <a:srgbClr val="7889FB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27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644650"/>
            <a:ext cx="12193588" cy="3567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5167313"/>
            <a:ext cx="12192000" cy="1690688"/>
          </a:xfrm>
          <a:prstGeom prst="rect">
            <a:avLst/>
          </a:prstGeom>
          <a:solidFill>
            <a:srgbClr val="7889D7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hf sldNum="0" hdr="0" ftr="0" dt="0"/>
  <p:txStyles>
    <p:titleStyle>
      <a:lvl1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36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+mj-cs"/>
        </a:defRPr>
      </a:lvl1pPr>
      <a:lvl2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36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Arial" panose="020B0604020202020204" pitchFamily="34" charset="0"/>
        </a:defRPr>
      </a:lvl2pPr>
      <a:lvl3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36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Arial" panose="020B0604020202020204" pitchFamily="34" charset="0"/>
        </a:defRPr>
      </a:lvl3pPr>
      <a:lvl4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36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Arial" panose="020B0604020202020204" pitchFamily="34" charset="0"/>
        </a:defRPr>
      </a:lvl4pPr>
      <a:lvl5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3600" b="1">
          <a:solidFill>
            <a:schemeClr val="tx1"/>
          </a:solidFill>
          <a:latin typeface="宋体" panose="02010600030101010101" pitchFamily="2" charset="-122"/>
          <a:ea typeface="宋体" panose="02010600030101010101" pitchFamily="2" charset="-122"/>
          <a:cs typeface="Arial" panose="020B0604020202020204" pitchFamily="34" charset="0"/>
        </a:defRPr>
      </a:lvl5pPr>
      <a:lvl6pPr marL="457200" algn="l" defTabSz="449580" rtl="0" eaLnBrk="1" fontAlgn="base" hangingPunct="1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400" b="1">
          <a:solidFill>
            <a:srgbClr val="7889FB"/>
          </a:solidFill>
          <a:latin typeface="Tahoma" panose="020B0604030504040204" pitchFamily="34" charset="0"/>
          <a:cs typeface="Arial" panose="020B0604020202020204" pitchFamily="34" charset="0"/>
        </a:defRPr>
      </a:lvl6pPr>
      <a:lvl7pPr marL="914400" algn="l" defTabSz="449580" rtl="0" eaLnBrk="1" fontAlgn="base" hangingPunct="1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400" b="1">
          <a:solidFill>
            <a:srgbClr val="7889FB"/>
          </a:solidFill>
          <a:latin typeface="Tahoma" panose="020B0604030504040204" pitchFamily="34" charset="0"/>
          <a:cs typeface="Arial" panose="020B0604020202020204" pitchFamily="34" charset="0"/>
        </a:defRPr>
      </a:lvl7pPr>
      <a:lvl8pPr marL="1371600" algn="l" defTabSz="449580" rtl="0" eaLnBrk="1" fontAlgn="base" hangingPunct="1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400" b="1">
          <a:solidFill>
            <a:srgbClr val="7889FB"/>
          </a:solidFill>
          <a:latin typeface="Tahoma" panose="020B0604030504040204" pitchFamily="34" charset="0"/>
          <a:cs typeface="Arial" panose="020B0604020202020204" pitchFamily="34" charset="0"/>
        </a:defRPr>
      </a:lvl8pPr>
      <a:lvl9pPr marL="1828800" algn="l" defTabSz="449580" rtl="0" eaLnBrk="1" fontAlgn="base" hangingPunct="1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400" b="1">
          <a:solidFill>
            <a:srgbClr val="7889FB"/>
          </a:solidFill>
          <a:latin typeface="Tahoma" panose="020B0604030504040204" pitchFamily="34" charset="0"/>
          <a:cs typeface="Arial" panose="020B0604020202020204" pitchFamily="34" charset="0"/>
        </a:defRPr>
      </a:lvl9pPr>
    </p:titleStyle>
    <p:bodyStyle>
      <a:lvl1pPr marL="228600" indent="-228600" algn="l" defTabSz="449580" rtl="0" eaLnBrk="0" fontAlgn="base" hangingPunct="0">
        <a:lnSpc>
          <a:spcPct val="102000"/>
        </a:lnSpc>
        <a:spcBef>
          <a:spcPts val="625"/>
        </a:spcBef>
        <a:spcAft>
          <a:spcPct val="0"/>
        </a:spcAft>
        <a:buClr>
          <a:srgbClr val="486AC1"/>
        </a:buClr>
        <a:buSzPct val="100000"/>
        <a:buFont typeface="Wingdings" panose="05000000000000000000" pitchFamily="2" charset="2"/>
        <a:buChar char=""/>
        <a:defRPr sz="2000">
          <a:solidFill>
            <a:srgbClr val="000000"/>
          </a:solidFill>
          <a:latin typeface="+mn-lt"/>
          <a:ea typeface="Arial" panose="020B0604020202020204" pitchFamily="34" charset="0"/>
          <a:cs typeface="+mn-cs"/>
        </a:defRPr>
      </a:lvl1pPr>
      <a:lvl2pPr marL="679450" indent="-214630" algn="l" defTabSz="449580" rtl="0" eaLnBrk="0" fontAlgn="base" hangingPunct="0">
        <a:lnSpc>
          <a:spcPct val="102000"/>
        </a:lnSpc>
        <a:spcBef>
          <a:spcPts val="340"/>
        </a:spcBef>
        <a:spcAft>
          <a:spcPts val="340"/>
        </a:spcAft>
        <a:buClr>
          <a:srgbClr val="486AC1"/>
        </a:buClr>
        <a:buSzPct val="100000"/>
        <a:buFont typeface="Arial" panose="020B0604020202020204" pitchFamily="34" charset="0"/>
        <a:buChar char="–"/>
        <a:defRPr sz="2800">
          <a:solidFill>
            <a:srgbClr val="000000"/>
          </a:solidFill>
          <a:latin typeface="+mn-lt"/>
          <a:cs typeface="+mn-cs"/>
        </a:defRPr>
      </a:lvl2pPr>
      <a:lvl3pPr marL="1087755" indent="-173355" algn="l" defTabSz="449580" rtl="0" eaLnBrk="0" fontAlgn="base" hangingPunct="0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Arial" panose="020B0604020202020204" pitchFamily="34" charset="0"/>
        <a:buChar char="–"/>
        <a:defRPr sz="2000">
          <a:solidFill>
            <a:srgbClr val="000000"/>
          </a:solidFill>
          <a:latin typeface="+mn-lt"/>
          <a:cs typeface="+mn-cs"/>
        </a:defRPr>
      </a:lvl3pPr>
      <a:lvl4pPr marL="1539875" indent="-168275" algn="l" defTabSz="449580" rtl="0" eaLnBrk="0" fontAlgn="base" hangingPunct="0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Tahoma" panose="020B0604030504040204" pitchFamily="34" charset="0"/>
        <a:buChar char="–"/>
        <a:defRPr sz="2000">
          <a:solidFill>
            <a:srgbClr val="000000"/>
          </a:solidFill>
          <a:latin typeface="+mn-lt"/>
          <a:cs typeface="+mn-cs"/>
        </a:defRPr>
      </a:lvl4pPr>
      <a:lvl5pPr marL="2002155" indent="-173355" algn="l" defTabSz="449580" rtl="0" eaLnBrk="0" fontAlgn="base" hangingPunct="0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Arial" panose="020B0604020202020204" pitchFamily="34" charset="0"/>
        <a:buChar char="–"/>
        <a:defRPr sz="2000">
          <a:solidFill>
            <a:srgbClr val="000000"/>
          </a:solidFill>
          <a:latin typeface="+mn-lt"/>
          <a:cs typeface="+mn-cs"/>
        </a:defRPr>
      </a:lvl5pPr>
      <a:lvl6pPr marL="2459355" indent="-173355" algn="l" defTabSz="449580" rtl="0" eaLnBrk="1" fontAlgn="base" hangingPunct="1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Arial" panose="020B0604020202020204" pitchFamily="34" charset="0"/>
        <a:buChar char="–"/>
        <a:defRPr sz="2000">
          <a:solidFill>
            <a:srgbClr val="000000"/>
          </a:solidFill>
          <a:latin typeface="+mn-lt"/>
          <a:cs typeface="+mn-cs"/>
        </a:defRPr>
      </a:lvl6pPr>
      <a:lvl7pPr marL="2916555" indent="-173355" algn="l" defTabSz="449580" rtl="0" eaLnBrk="1" fontAlgn="base" hangingPunct="1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Arial" panose="020B0604020202020204" pitchFamily="34" charset="0"/>
        <a:buChar char="–"/>
        <a:defRPr sz="2000">
          <a:solidFill>
            <a:srgbClr val="000000"/>
          </a:solidFill>
          <a:latin typeface="+mn-lt"/>
          <a:cs typeface="+mn-cs"/>
        </a:defRPr>
      </a:lvl7pPr>
      <a:lvl8pPr marL="3373755" indent="-173355" algn="l" defTabSz="449580" rtl="0" eaLnBrk="1" fontAlgn="base" hangingPunct="1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Arial" panose="020B0604020202020204" pitchFamily="34" charset="0"/>
        <a:buChar char="–"/>
        <a:defRPr sz="2000">
          <a:solidFill>
            <a:srgbClr val="000000"/>
          </a:solidFill>
          <a:latin typeface="+mn-lt"/>
          <a:cs typeface="+mn-cs"/>
        </a:defRPr>
      </a:lvl8pPr>
      <a:lvl9pPr marL="3830955" indent="-173355" algn="l" defTabSz="449580" rtl="0" eaLnBrk="1" fontAlgn="base" hangingPunct="1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Arial" panose="020B0604020202020204" pitchFamily="34" charset="0"/>
        <a:buChar char="–"/>
        <a:defRPr sz="20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80175"/>
            <a:ext cx="12193588" cy="382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3588" cy="382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Rectangle 4"/>
          <p:cNvSpPr>
            <a:spLocks noGrp="1"/>
          </p:cNvSpPr>
          <p:nvPr>
            <p:ph type="title"/>
          </p:nvPr>
        </p:nvSpPr>
        <p:spPr>
          <a:xfrm>
            <a:off x="493713" y="495300"/>
            <a:ext cx="10893425" cy="4953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pPr lvl="0"/>
            <a:r>
              <a:rPr lang="en-US" altLang="zh-CN" dirty="0"/>
              <a:t>Click to edit the title text format</a:t>
            </a:r>
            <a:endParaRPr lang="en-US" altLang="zh-CN" dirty="0"/>
          </a:p>
        </p:txBody>
      </p:sp>
      <p:sp>
        <p:nvSpPr>
          <p:cNvPr id="2053" name="Rectangle 5"/>
          <p:cNvSpPr>
            <a:spLocks noGrp="1"/>
          </p:cNvSpPr>
          <p:nvPr>
            <p:ph type="body"/>
          </p:nvPr>
        </p:nvSpPr>
        <p:spPr>
          <a:xfrm>
            <a:off x="931863" y="1535113"/>
            <a:ext cx="10447337" cy="45545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pPr lvl="0"/>
            <a:r>
              <a:rPr lang="en-US" altLang="zh-CN" dirty="0"/>
              <a:t>Click to edit the outline text format</a:t>
            </a:r>
            <a:endParaRPr lang="en-US" altLang="zh-CN" dirty="0"/>
          </a:p>
          <a:p>
            <a:pPr lvl="1"/>
            <a:r>
              <a:rPr lang="en-US" altLang="zh-CN" dirty="0"/>
              <a:t>Second Outline Level</a:t>
            </a:r>
            <a:endParaRPr lang="en-US" altLang="zh-CN" dirty="0"/>
          </a:p>
          <a:p>
            <a:pPr lvl="2"/>
            <a:r>
              <a:rPr lang="en-US" altLang="zh-CN" dirty="0"/>
              <a:t>Third Outline Level</a:t>
            </a:r>
            <a:endParaRPr lang="en-US" altLang="zh-CN" dirty="0"/>
          </a:p>
          <a:p>
            <a:pPr lvl="3"/>
            <a:r>
              <a:rPr lang="en-US" altLang="zh-CN" dirty="0"/>
              <a:t>Fourth Outline Level</a:t>
            </a:r>
            <a:endParaRPr lang="en-US" altLang="zh-CN" dirty="0"/>
          </a:p>
          <a:p>
            <a:pPr lvl="4"/>
            <a:r>
              <a:rPr lang="en-US" altLang="zh-CN" dirty="0"/>
              <a:t>Fifth Outline Level</a:t>
            </a:r>
            <a:endParaRPr lang="en-US" altLang="zh-CN" dirty="0"/>
          </a:p>
          <a:p>
            <a:pPr lvl="4"/>
            <a:r>
              <a:rPr lang="en-US" altLang="zh-CN" dirty="0"/>
              <a:t>Sixth Outline Level</a:t>
            </a:r>
            <a:endParaRPr lang="en-US" altLang="zh-CN" dirty="0"/>
          </a:p>
          <a:p>
            <a:pPr lvl="4"/>
            <a:r>
              <a:rPr lang="en-US" altLang="zh-CN" dirty="0"/>
              <a:t>Seventh Outline Level</a:t>
            </a:r>
            <a:endParaRPr lang="en-US" altLang="zh-CN" dirty="0"/>
          </a:p>
          <a:p>
            <a:pPr lvl="4"/>
            <a:r>
              <a:rPr lang="en-US" altLang="zh-CN" dirty="0"/>
              <a:t>Eighth Outline Level</a:t>
            </a:r>
            <a:endParaRPr lang="en-US" altLang="zh-CN" dirty="0"/>
          </a:p>
          <a:p>
            <a:pPr lvl="4"/>
            <a:r>
              <a:rPr lang="en-US" altLang="zh-CN" dirty="0"/>
              <a:t>Ninth Outline Level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</p:sldLayoutIdLst>
  <p:hf sldNum="0" hdr="0" ftr="0" dt="0"/>
  <p:txStyles>
    <p:titleStyle>
      <a:lvl1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Arial" panose="020B0604020202020204" pitchFamily="34" charset="0"/>
        </a:defRPr>
      </a:lvl2pPr>
      <a:lvl3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Arial" panose="020B0604020202020204" pitchFamily="34" charset="0"/>
        </a:defRPr>
      </a:lvl3pPr>
      <a:lvl4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Arial" panose="020B0604020202020204" pitchFamily="34" charset="0"/>
        </a:defRPr>
      </a:lvl4pPr>
      <a:lvl5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Arial" panose="020B0604020202020204" pitchFamily="34" charset="0"/>
        </a:defRPr>
      </a:lvl5pPr>
      <a:lvl6pPr marL="457200" algn="l" defTabSz="449580" rtl="0" eaLnBrk="1" fontAlgn="base" hangingPunct="1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400" b="1">
          <a:solidFill>
            <a:srgbClr val="7889FB"/>
          </a:solidFill>
          <a:latin typeface="Tahoma" panose="020B0604030504040204" pitchFamily="34" charset="0"/>
          <a:cs typeface="Arial" panose="020B0604020202020204" pitchFamily="34" charset="0"/>
        </a:defRPr>
      </a:lvl6pPr>
      <a:lvl7pPr marL="914400" algn="l" defTabSz="449580" rtl="0" eaLnBrk="1" fontAlgn="base" hangingPunct="1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400" b="1">
          <a:solidFill>
            <a:srgbClr val="7889FB"/>
          </a:solidFill>
          <a:latin typeface="Tahoma" panose="020B0604030504040204" pitchFamily="34" charset="0"/>
          <a:cs typeface="Arial" panose="020B0604020202020204" pitchFamily="34" charset="0"/>
        </a:defRPr>
      </a:lvl7pPr>
      <a:lvl8pPr marL="1371600" algn="l" defTabSz="449580" rtl="0" eaLnBrk="1" fontAlgn="base" hangingPunct="1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400" b="1">
          <a:solidFill>
            <a:srgbClr val="7889FB"/>
          </a:solidFill>
          <a:latin typeface="Tahoma" panose="020B0604030504040204" pitchFamily="34" charset="0"/>
          <a:cs typeface="Arial" panose="020B0604020202020204" pitchFamily="34" charset="0"/>
        </a:defRPr>
      </a:lvl8pPr>
      <a:lvl9pPr marL="1828800" algn="l" defTabSz="449580" rtl="0" eaLnBrk="1" fontAlgn="base" hangingPunct="1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400" b="1">
          <a:solidFill>
            <a:srgbClr val="7889FB"/>
          </a:solidFill>
          <a:latin typeface="Tahoma" panose="020B0604030504040204" pitchFamily="34" charset="0"/>
          <a:cs typeface="Arial" panose="020B0604020202020204" pitchFamily="34" charset="0"/>
        </a:defRPr>
      </a:lvl9pPr>
    </p:titleStyle>
    <p:bodyStyle>
      <a:lvl1pPr marL="228600" algn="l" defTabSz="449580" rtl="0" eaLnBrk="0" fontAlgn="base" hangingPunct="0">
        <a:lnSpc>
          <a:spcPct val="150000"/>
        </a:lnSpc>
        <a:spcBef>
          <a:spcPts val="625"/>
        </a:spcBef>
        <a:spcAft>
          <a:spcPct val="0"/>
        </a:spcAft>
        <a:buClr>
          <a:srgbClr val="486AC1"/>
        </a:buClr>
        <a:buSzPct val="100000"/>
        <a:buFont typeface="Wingdings" panose="05000000000000000000" pitchFamily="2" charset="2"/>
        <a:buChar char="u"/>
        <a:defRPr b="1">
          <a:solidFill>
            <a:srgbClr val="000000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751205" indent="-285750" algn="l" defTabSz="449580" rtl="0" eaLnBrk="0" fontAlgn="base" hangingPunct="0">
        <a:lnSpc>
          <a:spcPct val="150000"/>
        </a:lnSpc>
        <a:spcBef>
          <a:spcPts val="340"/>
        </a:spcBef>
        <a:spcAft>
          <a:spcPts val="340"/>
        </a:spcAft>
        <a:buClr>
          <a:srgbClr val="486AC1"/>
        </a:buClr>
        <a:buSzPct val="100000"/>
        <a:buFont typeface="Wingdings" panose="05000000000000000000" pitchFamily="2" charset="2"/>
        <a:buChar char="l"/>
        <a:defRPr>
          <a:solidFill>
            <a:srgbClr val="000000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1200150" indent="-285750" algn="l" defTabSz="449580" rtl="0" eaLnBrk="0" fontAlgn="base" hangingPunct="0">
        <a:lnSpc>
          <a:spcPct val="150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Wingdings" panose="05000000000000000000" pitchFamily="2" charset="2"/>
        <a:buChar char="l"/>
        <a:defRPr>
          <a:solidFill>
            <a:srgbClr val="000000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657350" indent="-285750" algn="l" defTabSz="449580" rtl="0" eaLnBrk="0" fontAlgn="base" hangingPunct="0">
        <a:lnSpc>
          <a:spcPct val="150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Wingdings" panose="05000000000000000000" pitchFamily="2" charset="2"/>
        <a:buChar char="l"/>
        <a:defRPr>
          <a:solidFill>
            <a:srgbClr val="000000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2564130" indent="-285750" algn="l" defTabSz="449580" rtl="0" eaLnBrk="0" fontAlgn="base" hangingPunct="0">
        <a:lnSpc>
          <a:spcPct val="150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Wingdings" panose="05000000000000000000" pitchFamily="2" charset="2"/>
        <a:buChar char="l"/>
        <a:defRPr>
          <a:solidFill>
            <a:srgbClr val="000000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2459355" indent="-173355" algn="l" defTabSz="449580" rtl="0" eaLnBrk="1" fontAlgn="base" hangingPunct="1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Tahoma" panose="020B0604030504040204" pitchFamily="34" charset="0"/>
        <a:buChar char="•"/>
        <a:defRPr sz="1600">
          <a:solidFill>
            <a:srgbClr val="000000"/>
          </a:solidFill>
          <a:latin typeface="+mn-lt"/>
          <a:cs typeface="+mn-cs"/>
        </a:defRPr>
      </a:lvl6pPr>
      <a:lvl7pPr marL="2916555" indent="-173355" algn="l" defTabSz="449580" rtl="0" eaLnBrk="1" fontAlgn="base" hangingPunct="1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Tahoma" panose="020B0604030504040204" pitchFamily="34" charset="0"/>
        <a:buChar char="•"/>
        <a:defRPr sz="1600">
          <a:solidFill>
            <a:srgbClr val="000000"/>
          </a:solidFill>
          <a:latin typeface="+mn-lt"/>
          <a:cs typeface="+mn-cs"/>
        </a:defRPr>
      </a:lvl7pPr>
      <a:lvl8pPr marL="3373755" indent="-173355" algn="l" defTabSz="449580" rtl="0" eaLnBrk="1" fontAlgn="base" hangingPunct="1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Tahoma" panose="020B0604030504040204" pitchFamily="34" charset="0"/>
        <a:buChar char="•"/>
        <a:defRPr sz="1600">
          <a:solidFill>
            <a:srgbClr val="000000"/>
          </a:solidFill>
          <a:latin typeface="+mn-lt"/>
          <a:cs typeface="+mn-cs"/>
        </a:defRPr>
      </a:lvl8pPr>
      <a:lvl9pPr marL="3830955" indent="-173355" algn="l" defTabSz="449580" rtl="0" eaLnBrk="1" fontAlgn="base" hangingPunct="1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Tahoma" panose="020B0604030504040204" pitchFamily="34" charset="0"/>
        <a:buChar char="•"/>
        <a:defRPr sz="16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480175"/>
            <a:ext cx="12193588" cy="382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3588" cy="3825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Rectangle 4"/>
          <p:cNvSpPr>
            <a:spLocks noGrp="1"/>
          </p:cNvSpPr>
          <p:nvPr>
            <p:ph type="title"/>
          </p:nvPr>
        </p:nvSpPr>
        <p:spPr>
          <a:xfrm>
            <a:off x="493713" y="495300"/>
            <a:ext cx="10893425" cy="495300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pPr lvl="0"/>
            <a:r>
              <a:rPr lang="en-US" altLang="zh-CN" dirty="0"/>
              <a:t>Click to edit the title text format</a:t>
            </a:r>
            <a:endParaRPr lang="en-US" altLang="zh-CN" dirty="0"/>
          </a:p>
        </p:txBody>
      </p:sp>
      <p:sp>
        <p:nvSpPr>
          <p:cNvPr id="2053" name="Rectangle 5"/>
          <p:cNvSpPr>
            <a:spLocks noGrp="1"/>
          </p:cNvSpPr>
          <p:nvPr>
            <p:ph type="body"/>
          </p:nvPr>
        </p:nvSpPr>
        <p:spPr>
          <a:xfrm>
            <a:off x="931863" y="1535113"/>
            <a:ext cx="10447337" cy="455453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/>
          <a:lstStyle/>
          <a:p>
            <a:pPr lvl="0"/>
            <a:r>
              <a:rPr lang="en-US" altLang="zh-CN" dirty="0"/>
              <a:t>Click to edit the outline text format</a:t>
            </a:r>
            <a:endParaRPr lang="en-US" altLang="zh-CN" dirty="0"/>
          </a:p>
          <a:p>
            <a:pPr lvl="1"/>
            <a:r>
              <a:rPr lang="en-US" altLang="zh-CN" dirty="0"/>
              <a:t>Second Outline Level</a:t>
            </a:r>
            <a:endParaRPr lang="en-US" altLang="zh-CN" dirty="0"/>
          </a:p>
          <a:p>
            <a:pPr lvl="2"/>
            <a:r>
              <a:rPr lang="en-US" altLang="zh-CN" dirty="0"/>
              <a:t>Third Outline Level</a:t>
            </a:r>
            <a:endParaRPr lang="en-US" altLang="zh-CN" dirty="0"/>
          </a:p>
          <a:p>
            <a:pPr lvl="3"/>
            <a:r>
              <a:rPr lang="en-US" altLang="zh-CN" dirty="0"/>
              <a:t>Fourth Outline Level</a:t>
            </a:r>
            <a:endParaRPr lang="en-US" altLang="zh-CN" dirty="0"/>
          </a:p>
          <a:p>
            <a:pPr lvl="4"/>
            <a:r>
              <a:rPr lang="en-US" altLang="zh-CN" dirty="0"/>
              <a:t>Fifth Outline Level</a:t>
            </a:r>
            <a:endParaRPr lang="en-US" altLang="zh-CN" dirty="0"/>
          </a:p>
          <a:p>
            <a:pPr lvl="4"/>
            <a:r>
              <a:rPr lang="en-US" altLang="zh-CN" dirty="0"/>
              <a:t>Sixth Outline Level</a:t>
            </a:r>
            <a:endParaRPr lang="en-US" altLang="zh-CN" dirty="0"/>
          </a:p>
          <a:p>
            <a:pPr lvl="4"/>
            <a:r>
              <a:rPr lang="en-US" altLang="zh-CN" dirty="0"/>
              <a:t>Seventh Outline Level</a:t>
            </a:r>
            <a:endParaRPr lang="en-US" altLang="zh-CN" dirty="0"/>
          </a:p>
          <a:p>
            <a:pPr lvl="4"/>
            <a:r>
              <a:rPr lang="en-US" altLang="zh-CN" dirty="0"/>
              <a:t>Eighth Outline Level</a:t>
            </a:r>
            <a:endParaRPr lang="en-US" altLang="zh-CN" dirty="0"/>
          </a:p>
          <a:p>
            <a:pPr lvl="4"/>
            <a:r>
              <a:rPr lang="en-US" altLang="zh-CN" dirty="0"/>
              <a:t>Ninth Outline Level</a:t>
            </a:r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</p:sldLayoutIdLst>
  <p:hf sldNum="0" hdr="0" ftr="0" dt="0"/>
  <p:txStyles>
    <p:titleStyle>
      <a:lvl1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  <a:lvl2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Arial" panose="020B0604020202020204" pitchFamily="34" charset="0"/>
        </a:defRPr>
      </a:lvl2pPr>
      <a:lvl3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Arial" panose="020B0604020202020204" pitchFamily="34" charset="0"/>
        </a:defRPr>
      </a:lvl3pPr>
      <a:lvl4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Arial" panose="020B0604020202020204" pitchFamily="34" charset="0"/>
        </a:defRPr>
      </a:lvl4pPr>
      <a:lvl5pPr algn="l" defTabSz="449580" rtl="0" eaLnBrk="0" fontAlgn="base" hangingPunct="0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800" b="1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Arial" panose="020B0604020202020204" pitchFamily="34" charset="0"/>
        </a:defRPr>
      </a:lvl5pPr>
      <a:lvl6pPr marL="457200" algn="l" defTabSz="449580" rtl="0" eaLnBrk="1" fontAlgn="base" hangingPunct="1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400" b="1">
          <a:solidFill>
            <a:srgbClr val="7889FB"/>
          </a:solidFill>
          <a:latin typeface="Tahoma" panose="020B0604030504040204" pitchFamily="34" charset="0"/>
          <a:cs typeface="Arial" panose="020B0604020202020204" pitchFamily="34" charset="0"/>
        </a:defRPr>
      </a:lvl6pPr>
      <a:lvl7pPr marL="914400" algn="l" defTabSz="449580" rtl="0" eaLnBrk="1" fontAlgn="base" hangingPunct="1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400" b="1">
          <a:solidFill>
            <a:srgbClr val="7889FB"/>
          </a:solidFill>
          <a:latin typeface="Tahoma" panose="020B0604030504040204" pitchFamily="34" charset="0"/>
          <a:cs typeface="Arial" panose="020B0604020202020204" pitchFamily="34" charset="0"/>
        </a:defRPr>
      </a:lvl7pPr>
      <a:lvl8pPr marL="1371600" algn="l" defTabSz="449580" rtl="0" eaLnBrk="1" fontAlgn="base" hangingPunct="1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400" b="1">
          <a:solidFill>
            <a:srgbClr val="7889FB"/>
          </a:solidFill>
          <a:latin typeface="Tahoma" panose="020B0604030504040204" pitchFamily="34" charset="0"/>
          <a:cs typeface="Arial" panose="020B0604020202020204" pitchFamily="34" charset="0"/>
        </a:defRPr>
      </a:lvl8pPr>
      <a:lvl9pPr marL="1828800" algn="l" defTabSz="449580" rtl="0" eaLnBrk="1" fontAlgn="base" hangingPunct="1">
        <a:lnSpc>
          <a:spcPct val="92000"/>
        </a:lnSpc>
        <a:spcBef>
          <a:spcPct val="0"/>
        </a:spcBef>
        <a:spcAft>
          <a:spcPct val="0"/>
        </a:spcAft>
        <a:buClr>
          <a:srgbClr val="7889FB"/>
        </a:buClr>
        <a:buSzPct val="100000"/>
        <a:buFont typeface="Tahoma" panose="020B0604030504040204" pitchFamily="34" charset="0"/>
        <a:defRPr sz="2400" b="1">
          <a:solidFill>
            <a:srgbClr val="7889FB"/>
          </a:solidFill>
          <a:latin typeface="Tahoma" panose="020B0604030504040204" pitchFamily="34" charset="0"/>
          <a:cs typeface="Arial" panose="020B0604020202020204" pitchFamily="34" charset="0"/>
        </a:defRPr>
      </a:lvl9pPr>
    </p:titleStyle>
    <p:bodyStyle>
      <a:lvl1pPr marL="228600" algn="l" defTabSz="449580" rtl="0" eaLnBrk="0" fontAlgn="base" hangingPunct="0">
        <a:lnSpc>
          <a:spcPct val="150000"/>
        </a:lnSpc>
        <a:spcBef>
          <a:spcPts val="625"/>
        </a:spcBef>
        <a:spcAft>
          <a:spcPct val="0"/>
        </a:spcAft>
        <a:buClr>
          <a:srgbClr val="486AC1"/>
        </a:buClr>
        <a:buSzPct val="100000"/>
        <a:buFont typeface="Wingdings" panose="05000000000000000000" pitchFamily="2" charset="2"/>
        <a:buChar char="u"/>
        <a:defRPr b="1">
          <a:solidFill>
            <a:srgbClr val="000000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751205" indent="-285750" algn="l" defTabSz="449580" rtl="0" eaLnBrk="0" fontAlgn="base" hangingPunct="0">
        <a:lnSpc>
          <a:spcPct val="150000"/>
        </a:lnSpc>
        <a:spcBef>
          <a:spcPts val="340"/>
        </a:spcBef>
        <a:spcAft>
          <a:spcPts val="340"/>
        </a:spcAft>
        <a:buClr>
          <a:srgbClr val="486AC1"/>
        </a:buClr>
        <a:buSzPct val="100000"/>
        <a:buFont typeface="Wingdings" panose="05000000000000000000" pitchFamily="2" charset="2"/>
        <a:buChar char="l"/>
        <a:defRPr>
          <a:solidFill>
            <a:srgbClr val="000000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1200150" indent="-285750" algn="l" defTabSz="449580" rtl="0" eaLnBrk="0" fontAlgn="base" hangingPunct="0">
        <a:lnSpc>
          <a:spcPct val="150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Wingdings" panose="05000000000000000000" pitchFamily="2" charset="2"/>
        <a:buChar char="l"/>
        <a:defRPr>
          <a:solidFill>
            <a:srgbClr val="000000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657350" indent="-285750" algn="l" defTabSz="449580" rtl="0" eaLnBrk="0" fontAlgn="base" hangingPunct="0">
        <a:lnSpc>
          <a:spcPct val="150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Wingdings" panose="05000000000000000000" pitchFamily="2" charset="2"/>
        <a:buChar char="l"/>
        <a:defRPr>
          <a:solidFill>
            <a:srgbClr val="000000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2564130" indent="-285750" algn="l" defTabSz="449580" rtl="0" eaLnBrk="0" fontAlgn="base" hangingPunct="0">
        <a:lnSpc>
          <a:spcPct val="150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Wingdings" panose="05000000000000000000" pitchFamily="2" charset="2"/>
        <a:buChar char="l"/>
        <a:defRPr>
          <a:solidFill>
            <a:srgbClr val="000000"/>
          </a:solidFill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2459355" indent="-173355" algn="l" defTabSz="449580" rtl="0" eaLnBrk="1" fontAlgn="base" hangingPunct="1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Tahoma" panose="020B0604030504040204" pitchFamily="34" charset="0"/>
        <a:buChar char="•"/>
        <a:defRPr sz="1600">
          <a:solidFill>
            <a:srgbClr val="000000"/>
          </a:solidFill>
          <a:latin typeface="+mn-lt"/>
          <a:cs typeface="+mn-cs"/>
        </a:defRPr>
      </a:lvl6pPr>
      <a:lvl7pPr marL="2916555" indent="-173355" algn="l" defTabSz="449580" rtl="0" eaLnBrk="1" fontAlgn="base" hangingPunct="1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Tahoma" panose="020B0604030504040204" pitchFamily="34" charset="0"/>
        <a:buChar char="•"/>
        <a:defRPr sz="1600">
          <a:solidFill>
            <a:srgbClr val="000000"/>
          </a:solidFill>
          <a:latin typeface="+mn-lt"/>
          <a:cs typeface="+mn-cs"/>
        </a:defRPr>
      </a:lvl7pPr>
      <a:lvl8pPr marL="3373755" indent="-173355" algn="l" defTabSz="449580" rtl="0" eaLnBrk="1" fontAlgn="base" hangingPunct="1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Tahoma" panose="020B0604030504040204" pitchFamily="34" charset="0"/>
        <a:buChar char="•"/>
        <a:defRPr sz="1600">
          <a:solidFill>
            <a:srgbClr val="000000"/>
          </a:solidFill>
          <a:latin typeface="+mn-lt"/>
          <a:cs typeface="+mn-cs"/>
        </a:defRPr>
      </a:lvl8pPr>
      <a:lvl9pPr marL="3830955" indent="-173355" algn="l" defTabSz="449580" rtl="0" eaLnBrk="1" fontAlgn="base" hangingPunct="1">
        <a:lnSpc>
          <a:spcPct val="102000"/>
        </a:lnSpc>
        <a:spcBef>
          <a:spcPts val="375"/>
        </a:spcBef>
        <a:spcAft>
          <a:spcPct val="0"/>
        </a:spcAft>
        <a:buClr>
          <a:srgbClr val="486AC1"/>
        </a:buClr>
        <a:buSzPct val="100000"/>
        <a:buFont typeface="Tahoma" panose="020B0604030504040204" pitchFamily="34" charset="0"/>
        <a:buChar char="•"/>
        <a:defRPr sz="1600">
          <a:solidFill>
            <a:srgbClr val="000000"/>
          </a:solidFill>
          <a:latin typeface="+mn-lt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Arial" panose="020B0604020202020204" pitchFamily="34" charset="0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pn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2.pn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3.pn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47800" y="2873375"/>
            <a:ext cx="8458200" cy="1012825"/>
          </a:xfrm>
          <a:prstGeom prst="rect">
            <a:avLst/>
          </a:prstGeom>
          <a:noFill/>
          <a:ln w="9525">
            <a:noFill/>
          </a:ln>
          <a:effectLst>
            <a:outerShdw dist="53882" dir="2699999" algn="ctr" rotWithShape="0">
              <a:schemeClr val="bg1">
                <a:alpha val="50000"/>
              </a:schemeClr>
            </a:outerShdw>
          </a:effectLst>
        </p:spPr>
        <p:txBody>
          <a:bodyPr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3600" b="1" u="none" kern="1200" baseline="0">
                <a:solidFill>
                  <a:schemeClr val="tx1"/>
                </a:solidFill>
                <a:latin typeface="Verdana" panose="020B060403050404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6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《Java</a:t>
            </a:r>
            <a:r>
              <a:rPr kumimoji="0" lang="zh-CN" altLang="en-US" sz="46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程序设计案例教程</a:t>
            </a:r>
            <a:r>
              <a:rPr kumimoji="0" lang="en-US" altLang="zh-CN" sz="4600" b="1" i="0" u="none" strike="noStrike" kern="1200" cap="none" spc="0" normalizeH="0" baseline="0" noProof="1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  <a:sym typeface="+mn-ea"/>
              </a:rPr>
              <a:t>》</a:t>
            </a:r>
            <a:endParaRPr kumimoji="0" lang="zh-CN" altLang="en-US" sz="4600" b="1" i="0" u="none" strike="noStrike" kern="1200" cap="none" spc="0" normalizeH="0" baseline="0" noProof="1">
              <a:ln>
                <a:noFill/>
              </a:ln>
              <a:solidFill>
                <a:schemeClr val="tx2"/>
              </a:solidFill>
              <a:effectLst>
                <a:outerShdw blurRad="38100" dist="38100" dir="2700000">
                  <a:srgbClr val="FFFFFF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54000" algn="l"/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运行结果如图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4-2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所示：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内容占位符 57386"/>
          <p:cNvSpPr txBox="1"/>
          <p:nvPr/>
        </p:nvSpPr>
        <p:spPr>
          <a:xfrm>
            <a:off x="483923" y="1593347"/>
            <a:ext cx="10893425" cy="526465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000" tIns="46800" rIns="90000" bIns="46800" anchor="t"/>
          <a:lstStyle>
            <a:lvl1pPr marL="228600" algn="l" defTabSz="449580" rtl="0" eaLnBrk="0" fontAlgn="base" hangingPunct="0">
              <a:lnSpc>
                <a:spcPct val="150000"/>
              </a:lnSpc>
              <a:spcBef>
                <a:spcPts val="62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u"/>
              <a:defRPr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751205" indent="-285750" algn="l" defTabSz="449580" rtl="0" eaLnBrk="0" fontAlgn="base" hangingPunct="0">
              <a:lnSpc>
                <a:spcPct val="150000"/>
              </a:lnSpc>
              <a:spcBef>
                <a:spcPts val="340"/>
              </a:spcBef>
              <a:spcAft>
                <a:spcPts val="34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12001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6573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256413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4593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6pPr>
            <a:lvl7pPr marL="29165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7pPr>
            <a:lvl8pPr marL="33737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8pPr>
            <a:lvl9pPr marL="38309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algn="l">
              <a:buNone/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注意：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buNone/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）如果定义一个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类时， 并未显式指定这个类的直接父类，则这个类默认继承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java.lang.Object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类。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java.lang.Object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类是所有类的父类。要么是直接父类， 要么是其间接父类。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buNone/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类只支持单重继承，即只有一个父类。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buNone/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）子类可以继承的成员变量与成员变量的访问控制类型有关，成员变量的访问控制类型包括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public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protected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、缺省的和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private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。子类继承父类之后，可以继承父类的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public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protected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类型的成员变量。子类不能直接访问父类中的私有成员，但子类可以调用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setter()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或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getter()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方法访问私有成员。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3" descr="例4-2"/>
          <p:cNvPicPr/>
          <p:nvPr/>
        </p:nvPicPr>
        <p:blipFill>
          <a:blip r:embed="rId1"/>
          <a:stretch>
            <a:fillRect/>
          </a:stretch>
        </p:blipFill>
        <p:spPr>
          <a:xfrm>
            <a:off x="782299" y="945573"/>
            <a:ext cx="4924425" cy="533400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667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实训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内容占位符 57386"/>
          <p:cNvSpPr txBox="1"/>
          <p:nvPr/>
        </p:nvSpPr>
        <p:spPr>
          <a:xfrm>
            <a:off x="746776" y="1145540"/>
            <a:ext cx="10893425" cy="526465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000" tIns="46800" rIns="90000" bIns="46800" anchor="t"/>
          <a:lstStyle>
            <a:lvl1pPr marL="228600" algn="l" defTabSz="449580" rtl="0" eaLnBrk="0" fontAlgn="base" hangingPunct="0">
              <a:lnSpc>
                <a:spcPct val="150000"/>
              </a:lnSpc>
              <a:spcBef>
                <a:spcPts val="62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u"/>
              <a:defRPr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751205" indent="-285750" algn="l" defTabSz="449580" rtl="0" eaLnBrk="0" fontAlgn="base" hangingPunct="0">
              <a:lnSpc>
                <a:spcPct val="150000"/>
              </a:lnSpc>
              <a:spcBef>
                <a:spcPts val="340"/>
              </a:spcBef>
              <a:spcAft>
                <a:spcPts val="34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12001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6573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256413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4593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6pPr>
            <a:lvl7pPr marL="29165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7pPr>
            <a:lvl8pPr marL="33737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8pPr>
            <a:lvl9pPr marL="38309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定义一个雇员类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Employee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，有三个私有属性：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name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salary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birthday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；再定义子类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Manager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，一个私有属性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bonus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zh-CN" sz="1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代码实现：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import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java.util.Date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Employee              </a:t>
            </a:r>
            <a:r>
              <a:rPr lang="en-US" altLang="zh-CN" sz="10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{     </a:t>
            </a:r>
            <a:r>
              <a:rPr lang="en-US" altLang="zh-CN" sz="10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三个私有属性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private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String </a:t>
            </a:r>
            <a:r>
              <a:rPr lang="en-US" altLang="zh-CN" sz="10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   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private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double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salary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private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Date </a:t>
            </a:r>
            <a:r>
              <a:rPr lang="en-US" altLang="zh-CN" sz="10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birthday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Employee()   </a:t>
            </a:r>
            <a:r>
              <a:rPr lang="en-US" altLang="zh-CN" sz="10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无参构造方法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 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Employee(String </a:t>
            </a:r>
            <a:r>
              <a:rPr lang="en-US" altLang="zh-CN" sz="10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0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,</a:t>
            </a:r>
            <a:r>
              <a:rPr lang="en-US" altLang="zh-CN" sz="1000" b="1" kern="100" dirty="0" err="1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double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salary</a:t>
            </a:r>
            <a:r>
              <a:rPr lang="en-US" altLang="zh-CN" sz="10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,Date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birthday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  </a:t>
            </a:r>
            <a:r>
              <a:rPr lang="en-US" altLang="zh-CN" sz="10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有参构造方法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this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</a:t>
            </a:r>
            <a:r>
              <a:rPr lang="en-US" altLang="zh-CN" sz="10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0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000" b="1" kern="100" dirty="0" err="1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this</a:t>
            </a:r>
            <a:r>
              <a:rPr lang="en-US" altLang="zh-CN" sz="10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</a:t>
            </a:r>
            <a:r>
              <a:rPr lang="en-US" altLang="zh-CN" sz="1000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salary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0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salary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000" b="1" kern="100" dirty="0" err="1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this</a:t>
            </a:r>
            <a:r>
              <a:rPr lang="en-US" altLang="zh-CN" sz="10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</a:t>
            </a:r>
            <a:r>
              <a:rPr lang="en-US" altLang="zh-CN" sz="1000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birthday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0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birthday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</a:t>
            </a:r>
            <a:r>
              <a:rPr lang="en-US" altLang="zh-CN" sz="10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属性的访问器方法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String </a:t>
            </a:r>
            <a:r>
              <a:rPr lang="en-US" altLang="zh-CN" sz="10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getName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return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setName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(String </a:t>
            </a:r>
            <a:r>
              <a:rPr lang="en-US" altLang="zh-CN" sz="10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0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this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</a:t>
            </a:r>
            <a:r>
              <a:rPr lang="en-US" altLang="zh-CN" sz="10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0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endParaRPr lang="zh-CN" altLang="zh-CN" sz="1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marL="609600" indent="-609600"/>
            <a:r>
              <a:rPr lang="en-US" altLang="zh-CN" sz="2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实训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8" name="内容占位符 57386"/>
          <p:cNvSpPr txBox="1"/>
          <p:nvPr/>
        </p:nvSpPr>
        <p:spPr>
          <a:xfrm>
            <a:off x="746776" y="1145540"/>
            <a:ext cx="10893425" cy="526465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000" tIns="46800" rIns="90000" bIns="46800" anchor="t"/>
          <a:lstStyle>
            <a:lvl1pPr marL="228600" algn="l" defTabSz="449580" rtl="0" eaLnBrk="0" fontAlgn="base" hangingPunct="0">
              <a:lnSpc>
                <a:spcPct val="150000"/>
              </a:lnSpc>
              <a:spcBef>
                <a:spcPts val="62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u"/>
              <a:defRPr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751205" indent="-285750" algn="l" defTabSz="449580" rtl="0" eaLnBrk="0" fontAlgn="base" hangingPunct="0">
              <a:lnSpc>
                <a:spcPct val="150000"/>
              </a:lnSpc>
              <a:spcBef>
                <a:spcPts val="340"/>
              </a:spcBef>
              <a:spcAft>
                <a:spcPts val="34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12001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6573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256413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4593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6pPr>
            <a:lvl7pPr marL="29165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7pPr>
            <a:lvl8pPr marL="33737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8pPr>
            <a:lvl9pPr marL="38309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public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double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getSalary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()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{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return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salary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}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public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void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setSalary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double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salary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)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{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1" i="0" u="none" strike="noStrike" kern="100" cap="none" spc="0" normalizeH="0" baseline="0" noProof="0" dirty="0" err="1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this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salary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=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salary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}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public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Date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getBirthday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()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{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return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birthday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}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public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void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setBirthday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(Date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birthday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)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{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1" i="0" u="none" strike="noStrike" kern="100" cap="none" spc="0" normalizeH="0" baseline="0" noProof="0" dirty="0" err="1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this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birthday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=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birthday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}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}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class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Manager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extends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Employee 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//</a:t>
            </a:r>
            <a:r>
              <a:rPr kumimoji="0" lang="zh-CN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Arial" panose="020B0604020202020204"/>
              </a:rPr>
              <a:t>子类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{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private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double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bonus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; 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//</a:t>
            </a:r>
            <a:r>
              <a:rPr kumimoji="0" lang="zh-CN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Arial" panose="020B0604020202020204"/>
              </a:rPr>
              <a:t>子类自己的属性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public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Manager() 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//</a:t>
            </a:r>
            <a:r>
              <a:rPr kumimoji="0" lang="zh-CN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Arial" panose="020B0604020202020204"/>
              </a:rPr>
              <a:t>子类的无参构造方法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{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 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}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public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Manager(String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name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,</a:t>
            </a:r>
            <a:r>
              <a:rPr kumimoji="0" lang="en-US" altLang="zh-CN" sz="1000" b="1" i="0" u="none" strike="noStrike" kern="100" cap="none" spc="0" normalizeH="0" baseline="0" noProof="0" dirty="0" err="1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double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salary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,Date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birthday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,</a:t>
            </a:r>
            <a:r>
              <a:rPr kumimoji="0" lang="en-US" altLang="zh-CN" sz="1000" b="1" i="0" u="none" strike="noStrike" kern="100" cap="none" spc="0" normalizeH="0" baseline="0" noProof="0" dirty="0" err="1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double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bonus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)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//</a:t>
            </a:r>
            <a:r>
              <a:rPr kumimoji="0" lang="zh-CN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Arial" panose="020B0604020202020204"/>
              </a:rPr>
              <a:t>有参构造方法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{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super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name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,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salary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,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birthday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);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1" i="0" u="none" strike="noStrike" kern="100" cap="none" spc="0" normalizeH="0" baseline="0" noProof="0" dirty="0" err="1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this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bonus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=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bonus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</p:txBody>
      </p:sp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marL="609600" indent="-609600"/>
            <a:r>
              <a:rPr lang="en-US" altLang="zh-CN" sz="2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zh-CN" sz="2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实训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8" name="内容占位符 57386"/>
          <p:cNvSpPr txBox="1"/>
          <p:nvPr/>
        </p:nvSpPr>
        <p:spPr>
          <a:xfrm>
            <a:off x="746776" y="1145540"/>
            <a:ext cx="10893425" cy="526465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000" tIns="46800" rIns="90000" bIns="46800" anchor="t"/>
          <a:lstStyle>
            <a:lvl1pPr marL="228600" algn="l" defTabSz="449580" rtl="0" eaLnBrk="0" fontAlgn="base" hangingPunct="0">
              <a:lnSpc>
                <a:spcPct val="150000"/>
              </a:lnSpc>
              <a:spcBef>
                <a:spcPts val="62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u"/>
              <a:defRPr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751205" indent="-285750" algn="l" defTabSz="449580" rtl="0" eaLnBrk="0" fontAlgn="base" hangingPunct="0">
              <a:lnSpc>
                <a:spcPct val="150000"/>
              </a:lnSpc>
              <a:spcBef>
                <a:spcPts val="340"/>
              </a:spcBef>
              <a:spcAft>
                <a:spcPts val="34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12001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6573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256413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4593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6pPr>
            <a:lvl7pPr marL="29165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7pPr>
            <a:lvl8pPr marL="33737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8pPr>
            <a:lvl9pPr marL="38309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}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//</a:t>
            </a:r>
            <a:r>
              <a:rPr kumimoji="0" lang="zh-CN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Arial" panose="020B0604020202020204"/>
              </a:rPr>
              <a:t>属性的访问器方法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public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double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getBonus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()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{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return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bonus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}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public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void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setBonus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double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bonus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)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{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1" i="0" u="none" strike="noStrike" kern="100" cap="none" spc="0" normalizeH="0" baseline="0" noProof="0" dirty="0" err="1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this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bonus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=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bonus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}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}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public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class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SX1 {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	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public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static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void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main(String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args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[]) {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		Employee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employee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=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new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Employee(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"</a:t>
            </a:r>
            <a:r>
              <a:rPr kumimoji="0" lang="zh-CN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Arial" panose="020B0604020202020204"/>
              </a:rPr>
              <a:t>雇员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"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,100,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new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Date());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//</a:t>
            </a:r>
            <a:r>
              <a:rPr kumimoji="0" lang="zh-CN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Arial" panose="020B0604020202020204"/>
              </a:rPr>
              <a:t>创建父类对象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		 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Manager 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manager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=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new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Manager(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"</a:t>
            </a:r>
            <a:r>
              <a:rPr kumimoji="0" lang="zh-CN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Arial" panose="020B0604020202020204"/>
              </a:rPr>
              <a:t>经理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Arial" panose="020B0604020202020204"/>
              </a:rPr>
              <a:t>"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,3000,</a:t>
            </a:r>
            <a:r>
              <a:rPr kumimoji="0" lang="en-US" altLang="zh-CN" sz="1000" b="1" i="0" u="none" strike="noStrike" kern="1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new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Date(),2000);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//</a:t>
            </a:r>
            <a:r>
              <a:rPr kumimoji="0" lang="zh-CN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Arial" panose="020B0604020202020204"/>
              </a:rPr>
              <a:t>创建子类对象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 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System.</a:t>
            </a:r>
            <a:r>
              <a:rPr kumimoji="0" lang="en-US" altLang="zh-CN" sz="1000" b="1" i="1" u="none" strike="noStrike" kern="1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out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.println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employee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.getName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());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System.</a:t>
            </a:r>
            <a:r>
              <a:rPr kumimoji="0" lang="en-US" altLang="zh-CN" sz="1000" b="1" i="1" u="none" strike="noStrike" kern="1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out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.println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employee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.getSalary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());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System.</a:t>
            </a:r>
            <a:r>
              <a:rPr kumimoji="0" lang="en-US" altLang="zh-CN" sz="1000" b="1" i="1" u="none" strike="noStrike" kern="1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out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.println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employee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.getBirthday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());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System.</a:t>
            </a:r>
            <a:r>
              <a:rPr kumimoji="0" lang="en-US" altLang="zh-CN" sz="1000" b="1" i="1" u="none" strike="noStrike" kern="1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out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.println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manager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.getName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());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System.</a:t>
            </a:r>
            <a:r>
              <a:rPr kumimoji="0" lang="en-US" altLang="zh-CN" sz="1000" b="1" i="1" u="none" strike="noStrike" kern="1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out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.println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manager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.getSalary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());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System.</a:t>
            </a:r>
            <a:r>
              <a:rPr kumimoji="0" lang="en-US" altLang="zh-CN" sz="1000" b="1" i="1" u="none" strike="noStrike" kern="1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out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.println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manager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.getBirthday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());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        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System.</a:t>
            </a:r>
            <a:r>
              <a:rPr kumimoji="0" lang="en-US" altLang="zh-CN" sz="1000" b="1" i="1" u="none" strike="noStrike" kern="1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out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.println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manager</a:t>
            </a:r>
            <a:r>
              <a:rPr kumimoji="0" lang="en-US" altLang="zh-CN" sz="1000" b="0" i="0" u="none" strike="noStrike" kern="1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.getBonus</a:t>
            </a: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());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}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Consolas" panose="020B0609020204030204" pitchFamily="49" charset="0"/>
                <a:cs typeface="Arial" panose="020B0604020202020204"/>
              </a:rPr>
              <a:t>}</a:t>
            </a:r>
            <a:endParaRPr kumimoji="0" lang="zh-CN" altLang="zh-CN" sz="1000" b="0" i="0" u="none" strike="noStrike" kern="1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 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66700" algn="l"/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运行结果如图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所示：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内容占位符 57386"/>
          <p:cNvSpPr txBox="1"/>
          <p:nvPr/>
        </p:nvSpPr>
        <p:spPr>
          <a:xfrm>
            <a:off x="649287" y="2530694"/>
            <a:ext cx="10893425" cy="526465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000" tIns="46800" rIns="90000" bIns="46800" anchor="t"/>
          <a:lstStyle>
            <a:lvl1pPr marL="228600" algn="l" defTabSz="449580" rtl="0" eaLnBrk="0" fontAlgn="base" hangingPunct="0">
              <a:lnSpc>
                <a:spcPct val="150000"/>
              </a:lnSpc>
              <a:spcBef>
                <a:spcPts val="62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u"/>
              <a:defRPr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751205" indent="-285750" algn="l" defTabSz="449580" rtl="0" eaLnBrk="0" fontAlgn="base" hangingPunct="0">
              <a:lnSpc>
                <a:spcPct val="150000"/>
              </a:lnSpc>
              <a:spcBef>
                <a:spcPts val="340"/>
              </a:spcBef>
              <a:spcAft>
                <a:spcPts val="34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12001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6573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256413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4593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6pPr>
            <a:lvl7pPr marL="29165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7pPr>
            <a:lvl8pPr marL="33737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8pPr>
            <a:lvl9pPr marL="38309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algn="just">
              <a:lnSpc>
                <a:spcPct val="150000"/>
              </a:lnSpc>
              <a:buNone/>
            </a:pPr>
            <a:r>
              <a:rPr lang="en-US" altLang="zh-CN" sz="1800" kern="100" dirty="0">
                <a:effectLst/>
                <a:latin typeface="黑体" panose="02010609060101010101" pitchFamily="49" charset="-122"/>
                <a:ea typeface="宋体" panose="02010600030101010101" pitchFamily="2" charset="-122"/>
              </a:rPr>
              <a:t>4.1.2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子类对象实例化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buNone/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子类对象在实例化时，子类对象会默认先调用父类中的无参构造函数，然后再调用子类的构造方法，下面是类的初始化顺序，如图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4-4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所示：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3" descr="实例1"/>
          <p:cNvPicPr/>
          <p:nvPr/>
        </p:nvPicPr>
        <p:blipFill>
          <a:blip r:embed="rId1"/>
          <a:stretch>
            <a:fillRect/>
          </a:stretch>
        </p:blipFill>
        <p:spPr>
          <a:xfrm>
            <a:off x="914536" y="1141464"/>
            <a:ext cx="2257425" cy="124777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66700"/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4-4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类的初始化顺序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 descr="子类对象实例化的顺序"/>
          <p:cNvPicPr/>
          <p:nvPr/>
        </p:nvPicPr>
        <p:blipFill>
          <a:blip r:embed="rId1"/>
          <a:stretch>
            <a:fillRect/>
          </a:stretch>
        </p:blipFill>
        <p:spPr>
          <a:xfrm>
            <a:off x="3810060" y="572729"/>
            <a:ext cx="2013585" cy="5767953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66700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：子类对象实例化。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1150" y="733246"/>
            <a:ext cx="6737742" cy="61247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255270" algn="l"/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Person{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String </a:t>
            </a:r>
            <a:r>
              <a:rPr lang="en-US" altLang="zh-CN" sz="14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; 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Person(){}              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此处默认构造方法为必须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Person(String 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 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父类的构造方法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4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showInfo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 {           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显示信息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	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4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姓名：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+</a:t>
            </a:r>
            <a:r>
              <a:rPr lang="en-US" altLang="zh-CN" sz="14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5270" algn="l"/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Student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extends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Person {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String </a:t>
            </a:r>
            <a:r>
              <a:rPr lang="en-US" altLang="zh-CN" sz="14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school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Student(String 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cName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,String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cSchool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 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子类的构造方法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{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//super() ;   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实际上程序在这里隐含了这样一条语句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</a:t>
            </a:r>
            <a:r>
              <a:rPr lang="en-US" altLang="zh-CN" sz="14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</a:t>
            </a:r>
            <a:r>
              <a:rPr lang="en-US" altLang="zh-CN" sz="14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school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cSchool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}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 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main(String[] 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args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{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Student </a:t>
            </a:r>
            <a:r>
              <a:rPr lang="en-US" altLang="zh-CN" sz="14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=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new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Student(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李明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,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山东大学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 ;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4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子类信息：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.showInfo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();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}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sz="1400" dirty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66700" algn="l"/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运行结果如图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4-5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所示：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2556" y="2017416"/>
            <a:ext cx="9613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266700" algn="l"/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如果我们把默认的无参构造方法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Person(){}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这一句去掉，会出现什么结果呢？如图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4-6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所示：</a:t>
            </a:r>
            <a:endParaRPr lang="zh-CN" altLang="zh-CN" sz="1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3" descr="例4-3"/>
          <p:cNvPicPr/>
          <p:nvPr/>
        </p:nvPicPr>
        <p:blipFill>
          <a:blip r:embed="rId1"/>
          <a:stretch>
            <a:fillRect/>
          </a:stretch>
        </p:blipFill>
        <p:spPr>
          <a:xfrm>
            <a:off x="990734" y="961578"/>
            <a:ext cx="2057346" cy="950207"/>
          </a:xfrm>
          <a:prstGeom prst="rect">
            <a:avLst/>
          </a:prstGeom>
        </p:spPr>
      </p:pic>
      <p:pic>
        <p:nvPicPr>
          <p:cNvPr id="5" name="图片 4" descr="例4-3去掉默认构造方法"/>
          <p:cNvPicPr/>
          <p:nvPr/>
        </p:nvPicPr>
        <p:blipFill>
          <a:blip r:embed="rId2"/>
          <a:stretch>
            <a:fillRect/>
          </a:stretch>
        </p:blipFill>
        <p:spPr>
          <a:xfrm>
            <a:off x="1012786" y="2817742"/>
            <a:ext cx="3428910" cy="3307022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>
          <a:xfrm>
            <a:off x="381150" y="0"/>
            <a:ext cx="10893425" cy="495300"/>
          </a:xfrm>
        </p:spPr>
        <p:txBody>
          <a:bodyPr vert="horz" wrap="square" lIns="90000" tIns="46800" rIns="90000" bIns="46800" anchor="ctr"/>
          <a:lstStyle/>
          <a:p>
            <a:pPr indent="266700" algn="ctr"/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4-6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将例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中的默认构造方法去掉之后的结果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952" y="381080"/>
            <a:ext cx="11429700" cy="6801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l"/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4-4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：改造例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4-3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5270" algn="l"/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Person1{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String </a:t>
            </a:r>
            <a:r>
              <a:rPr lang="en-US" altLang="zh-CN" sz="14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; 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Person1()  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父类无参数的构造方法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	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4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父类默认构造方法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            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Person1(String 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 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父类有参数的构造方法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4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showInfo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 {           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显示信息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	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4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姓名：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+</a:t>
            </a:r>
            <a:r>
              <a:rPr lang="en-US" altLang="zh-CN" sz="14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5270" algn="l"/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Student1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extends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Person1 {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String </a:t>
            </a:r>
            <a:r>
              <a:rPr lang="en-US" altLang="zh-CN" sz="14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school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Student1(String 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cName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,String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cSchool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 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子类的构造方法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{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4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子类构造方法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</a:t>
            </a:r>
            <a:r>
              <a:rPr lang="en-US" altLang="zh-CN" sz="14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cName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</a:t>
            </a:r>
            <a:r>
              <a:rPr lang="en-US" altLang="zh-CN" sz="14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school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cSchool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 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main(String[] 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args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{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Student1 </a:t>
            </a:r>
            <a:r>
              <a:rPr lang="en-US" altLang="zh-CN" sz="14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=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new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Student1(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李明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,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山东大学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 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4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子类信息：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.showInfo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54000" algn="l"/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运行结果如图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4-7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所示：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952" y="1905040"/>
            <a:ext cx="90108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266700" algn="l"/>
            <a:r>
              <a:rPr lang="zh-CN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4-4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在例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4-3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的基础上，将父类无参数的构造方法加了一个输出语句，子类的构造方法也加了一个输出语句，</a:t>
            </a:r>
            <a:endParaRPr lang="en-US" altLang="zh-CN" sz="1400" kern="1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l"/>
            <a:r>
              <a:rPr lang="zh-CN" altLang="zh-CN" sz="14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从结果很明显的看出来，子类对象在实例化之前先调用了父类无参数的构造方法，再调用自己的构造方法。</a:t>
            </a:r>
            <a:endParaRPr lang="zh-CN" altLang="zh-CN" sz="1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3" descr="例4-4"/>
          <p:cNvPicPr/>
          <p:nvPr/>
        </p:nvPicPr>
        <p:blipFill>
          <a:blip r:embed="rId1"/>
          <a:stretch>
            <a:fillRect/>
          </a:stretch>
        </p:blipFill>
        <p:spPr>
          <a:xfrm>
            <a:off x="685942" y="990600"/>
            <a:ext cx="1310005" cy="7810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01881" y="2561650"/>
            <a:ext cx="920957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2667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实训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l"/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为了更好地理解前面类的初始化顺序图，看下面的例子。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l"/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代码实现：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5270"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Fatherclass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{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String </a:t>
            </a:r>
            <a:r>
              <a:rPr lang="en-US" altLang="zh-CN" sz="1800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father_staticField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---</a:t>
            </a:r>
            <a:r>
              <a:rPr lang="zh-CN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静态变量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 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静态变量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String </a:t>
            </a:r>
            <a:r>
              <a:rPr lang="en-US" altLang="zh-CN" sz="1800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father_Field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---</a:t>
            </a:r>
            <a:r>
              <a:rPr lang="zh-CN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普通变量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 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普通成员变量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静态初始化块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{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8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800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father_staticField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8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---</a:t>
            </a:r>
            <a:r>
              <a:rPr lang="zh-CN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静态初始化块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3"/>
          <p:cNvSpPr>
            <a:spLocks noGrp="1" noChangeArrowheads="1"/>
          </p:cNvSpPr>
          <p:nvPr>
            <p:ph type="ctrTitle"/>
          </p:nvPr>
        </p:nvSpPr>
        <p:spPr>
          <a:xfrm>
            <a:off x="2209800" y="2490788"/>
            <a:ext cx="7772400" cy="803275"/>
          </a:xfrm>
        </p:spPr>
        <p:txBody>
          <a:bodyPr>
            <a:normAutofit fontScale="90000"/>
          </a:bodyPr>
          <a:lstStyle/>
          <a:p>
            <a:pPr marL="0" marR="0" lvl="0" indent="0" algn="ctr" defTabSz="449580" rtl="0" eaLnBrk="0" fontAlgn="base" latinLnBrk="0" hangingPunct="0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buNone/>
              <a:defRPr/>
            </a:pPr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模块四 面向对象编程进阶</a:t>
            </a:r>
            <a:b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任务</a:t>
            </a:r>
            <a:r>
              <a:rPr lang="en-US" altLang="zh-CN" dirty="0"/>
              <a:t>1  </a:t>
            </a:r>
            <a:r>
              <a:rPr lang="zh-CN" altLang="en-US" dirty="0"/>
              <a:t>动物类的继承 </a:t>
            </a:r>
            <a:endParaRPr lang="zh-CN" altLang="en-US" dirty="0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66700" algn="l"/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754" y="742950"/>
            <a:ext cx="11734492" cy="5424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初始化块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{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05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050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father_Field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05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---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初始化块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Fatherclass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 {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父类构造方法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05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---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构造方法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5270" algn="l"/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Sonclass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extends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Fatherclass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{  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String </a:t>
            </a:r>
            <a:r>
              <a:rPr lang="en-US" altLang="zh-CN" sz="1050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son_staticField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---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静态变量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子类静态变量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String </a:t>
            </a:r>
            <a:r>
              <a:rPr lang="en-US" altLang="zh-CN" sz="1050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son_Field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---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变量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 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子类普通成员变量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静态初始化块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{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05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050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son_staticField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05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---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静态初始化块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初始化块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{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05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050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son_Field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05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---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初始化块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Sonclass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 { 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子类构造方法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05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子类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---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构造方法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5270" algn="l"/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SX2 {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main(String </a:t>
            </a:r>
            <a:r>
              <a:rPr lang="en-US" altLang="zh-CN" sz="105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args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[]) {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05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"main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方法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new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Sonclass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();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}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54000" algn="l"/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运行结果如图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4-8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所示：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3" descr="实训2"/>
          <p:cNvPicPr/>
          <p:nvPr/>
        </p:nvPicPr>
        <p:blipFill>
          <a:blip r:embed="rId1"/>
          <a:stretch>
            <a:fillRect/>
          </a:stretch>
        </p:blipFill>
        <p:spPr>
          <a:xfrm>
            <a:off x="838338" y="990600"/>
            <a:ext cx="1452880" cy="183832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66700"/>
            <a:r>
              <a:rPr lang="en-US" altLang="zh-CN" sz="1800" kern="100" dirty="0">
                <a:effectLst/>
                <a:latin typeface="黑体" panose="02010609060101010101" pitchFamily="49" charset="-122"/>
                <a:ea typeface="宋体" panose="02010600030101010101" pitchFamily="2" charset="-122"/>
              </a:rPr>
              <a:t>4.1.3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成员变量的隐藏和方法重写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754" y="742950"/>
            <a:ext cx="1173449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变量的隐藏和方法重写的概念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通过继承，子类可以使用父类的属性和方法。但当子类重新定义了和父类同名的方法时，子类方法的功能会覆盖父类同名方法的功能，这叫做方法重写。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同样，当子类的成员变量与父类的成员变量同名时，在子类中会隐藏父类同名变量的值，这叫做变量的隐藏。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方法重新和变量隐藏发生在有父子类继承关系中，父子类的两个同名方法的参数列表和返回值完全相同的情况下。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实例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4-5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：成员变量的隐藏。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754" y="742950"/>
            <a:ext cx="1173449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55270"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Parent{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 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=10;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 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5270"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Child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extends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Parent{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 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=20;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main(String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args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[]){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 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Child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child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=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new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Child();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 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8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child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</a:t>
            </a:r>
            <a:r>
              <a:rPr lang="en-US" altLang="zh-CN" sz="1800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}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运行结果：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从结果可以看出，子类中的成员变量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隐藏了父类中的成员变量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66700"/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4-6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：方法的覆盖和变量的隐藏。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990734" y="345734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559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Person2{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String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;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Person2()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父类无参数的构造方法，必须有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	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System.out.println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("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父类默认构造方法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");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           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Person2(String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 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父类有参数的构造方法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showInfo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 {        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显示信息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	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姓名：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Student2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Person2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String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子类隐藏了父类的成员变量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String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school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Student2(String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cName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,String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cSchool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 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子类的构造方法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System.out.println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("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子类构造方法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");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school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cSchool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showInfo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 {        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显示子类信息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重写了父类的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showInfo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	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姓名：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	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学校：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school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	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Student2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Student2(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李明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山东大学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子类信息：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.showInfo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4-9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2" name="图片 97" descr="例4-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1975" y="5745162"/>
            <a:ext cx="1219200" cy="65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0" y="11128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4-9 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4-6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运行结果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754" y="990600"/>
            <a:ext cx="1173449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注意：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66700" algn="just"/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方法重写的语法规则如下：</a:t>
            </a:r>
            <a:b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）方法签名必须相同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参数类型、个数、顺序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）对返回类型有要求，分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种情况： 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6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a.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被重写方法的返回类型是基本类型：重写方法的返回类型必须“相同”。基本类型包括了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en-US" altLang="zh-CN" sz="1600" kern="1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byte,short,int,long,float,double,char,boolean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，其实还包括一个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void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类型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，但要注意返回类型是封装类时属于下面的情况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en-US" altLang="zh-CN" sz="16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b.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被重写方法的返回类型是引用类型：重写方法的返回类型应“相同”或是其“子类型”；</a:t>
            </a:r>
            <a:b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引用类型包括了数组、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string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等一切非基本类型的类型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即类类型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b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）重写方法的访问权限不能小于被重写方法的访问权限，可以更广泛。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）重写方法抛出的异常范围不能大于被重写方法抛出的异常的范围（也可以不抛出异常）。</a:t>
            </a:r>
            <a:b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）不能重写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final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方法。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(final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修饰符存在的意义就是防止任何子类重写该方法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b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6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）不能重写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static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静态方法。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）如果一个方法不能被继承，则不能重写它。或者说：只有当方法可以被访问时才可以被重写。典型的就是超类的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private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方法。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变量的隐藏规则：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l"/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）隐藏成员变量时，只要同名即可，可以更改变量类型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无论基本类型还是隐藏类型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l"/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）不能隐藏超类中的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private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成员变量，换句话说，只能隐藏可以访问的成员变量。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l"/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）隐藏超类成员变量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时，可以降低或提高子类成员变量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的访问权限，只要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不是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private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b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）隐藏成员变量与是否静态无关！静态变量可以隐藏实例变量，实例变量也可以隐藏静态变量。</a:t>
            </a:r>
            <a:b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）可以隐藏超类中的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final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成员变量。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5445" y="609674"/>
            <a:ext cx="3902030" cy="5309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实训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变量的隐藏和方法的覆盖。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代码实现：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父类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private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私有属性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 {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无参构造方法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  </a:t>
            </a:r>
            <a:r>
              <a:rPr kumimoji="0" lang="en-US" altLang="zh-CN" sz="10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0;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有参构造方法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 </a:t>
            </a:r>
            <a:r>
              <a:rPr kumimoji="0" lang="en-US" altLang="zh-CN" sz="10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getNumber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 {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属性的访问器方法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++;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return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SubClass1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1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SubClass1(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子类的构造方法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调用父类的有参构造方法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SubClass2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2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private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sng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子类隐藏了父类的属性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3" name="图片 98" descr="实训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950" y="762070"/>
            <a:ext cx="800100" cy="99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295526" y="79436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4-10 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运行结果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69694" y="260800"/>
            <a:ext cx="3902030" cy="65556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SubClass2(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子类的构造方法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调用父类构造方法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SubClass3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3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private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子类隐藏了父类的属性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SubClass3(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子类的构造方法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调用父类构造方法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getNumber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 {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覆盖了父类的同名方法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++;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return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}	 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SX3 {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测试类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SubClass3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a3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SubClass3(20); 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       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=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a3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  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SubClass1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a1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SubClass1(20);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      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s1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a1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SubClass2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a2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SubClass2(20);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       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s2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a2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.getNumber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       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a3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.getNumber());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s1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.getNumber());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       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a1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.getNumber());  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s2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.getNumber());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       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a2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.getNumber());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4-10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endParaRPr lang="zh-CN" altLang="en-US" sz="2400" dirty="0"/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>
              <a:lnSpc>
                <a:spcPct val="150000"/>
              </a:lnSpc>
            </a:pPr>
            <a:r>
              <a:rPr lang="en-US" altLang="zh-CN" sz="1800" kern="100" dirty="0">
                <a:effectLst/>
                <a:latin typeface="黑体" panose="02010609060101010101" pitchFamily="49" charset="-122"/>
                <a:ea typeface="宋体" panose="02010600030101010101" pitchFamily="2" charset="-122"/>
              </a:rPr>
              <a:t>4.1.4 super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关键字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4952" y="1447852"/>
            <a:ext cx="11734492" cy="31316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1.super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关键字的用法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super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有三种用法：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spcBef>
                <a:spcPts val="300"/>
              </a:spcBef>
              <a:spcAft>
                <a:spcPts val="0"/>
              </a:spcAft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）访问父类方法中被覆盖的方法。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spcBef>
                <a:spcPts val="300"/>
              </a:spcBef>
              <a:spcAft>
                <a:spcPts val="0"/>
              </a:spcAft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）访问父类中的隐藏成员变量。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spcBef>
                <a:spcPts val="300"/>
              </a:spcBef>
              <a:spcAft>
                <a:spcPts val="0"/>
              </a:spcAft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）调用父类构造方法。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spcBef>
                <a:spcPts val="375"/>
              </a:spcBef>
              <a:spcAft>
                <a:spcPts val="375"/>
              </a:spcAft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4.1.2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子类对象的实例化一节的例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中，我们提到了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super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关键字。它是指向父类的引用，如果子类构造方法没有显示地调用父类的构造方法，那么编译器会自动为它加上一个默认的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super()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方法调用。如果父类没有默认的无参构造方法，编译器就会报错，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super()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语句必须是构造方法的第一个子句。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>
              <a:spcBef>
                <a:spcPts val="375"/>
              </a:spcBef>
              <a:spcAft>
                <a:spcPts val="375"/>
              </a:spcAft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上一节我们讲了变量的隐藏，当子类定义了一个与父类同名的变量时，就会将父类的变量隐藏了。那如何才能使用父类的同名变量呢？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66700">
              <a:spcBef>
                <a:spcPts val="375"/>
              </a:spcBef>
              <a:spcAft>
                <a:spcPts val="375"/>
              </a:spcAft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实例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4-7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super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访问父类的变量。</a:t>
            </a:r>
            <a:br>
              <a:rPr lang="zh-CN" altLang="zh-CN" sz="18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1474619"/>
            <a:ext cx="4951997" cy="3908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559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Superdemo1 {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static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void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main(String[]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args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)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{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    Car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small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=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new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Car();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   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small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.display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();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Vehicle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{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maxSpeed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= 120;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Car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extends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Vehicle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{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maxSpeed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= 180;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成员变量的隐藏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void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display()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{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   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System.</a:t>
            </a:r>
            <a:r>
              <a:rPr kumimoji="0" lang="en-US" altLang="zh-CN" sz="10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out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"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最大速度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"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+ </a:t>
            </a:r>
            <a:r>
              <a:rPr kumimoji="0" lang="en-US" altLang="zh-CN" sz="10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super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.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maxSpeed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);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用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super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引用父类的变量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onsolas" panose="020B0609020204030204" pitchFamily="49" charset="0"/>
                <a:cs typeface="宋体" panose="02010600030101010101" pitchFamily="2" charset="-122"/>
              </a:rPr>
              <a:t>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运行结果：最大速度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120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例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4-8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：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super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访问父类的方法。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4097" name="图片 99" descr="例4-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168" y="719931"/>
            <a:ext cx="1646238" cy="54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1046163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图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4-11 </a:t>
            </a: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例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4-8</a:t>
            </a: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  <a:t>运行结果</a:t>
            </a: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57822" y="1261269"/>
            <a:ext cx="3320140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public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class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Superdemo2 {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</a:t>
            </a: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public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static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void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main(String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args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[])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{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    Son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= </a:t>
            </a: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new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Son();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   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.display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();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}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}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class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Father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{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</a:t>
            </a: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void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message()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{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   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System.</a:t>
            </a:r>
            <a:r>
              <a:rPr kumimoji="0" lang="en-US" altLang="zh-CN" sz="11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out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.println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(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"This is Father class"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);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}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}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class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Son </a:t>
            </a: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extends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Father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{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</a:t>
            </a: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void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message()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//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子类覆盖了父类的同名方法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{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    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System.</a:t>
            </a:r>
            <a:r>
              <a:rPr kumimoji="0" lang="en-US" altLang="zh-CN" sz="11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out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.println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(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"This is son class"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);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}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</a:t>
            </a:r>
            <a:r>
              <a:rPr kumimoji="0" lang="en-US" altLang="zh-CN" sz="11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void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display()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{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    message();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//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子类自己的方法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    </a:t>
            </a:r>
            <a:r>
              <a:rPr kumimoji="0" lang="en-US" altLang="zh-CN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super</a:t>
            </a:r>
            <a:r>
              <a:rPr kumimoji="0" lang="en-US" altLang="zh-CN" sz="11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.message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();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//super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调用父类的方法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  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}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onsolas" panose="020B0609020204030204" pitchFamily="49" charset="0"/>
                <a:cs typeface="宋体" panose="02010600030101010101" pitchFamily="2" charset="-122"/>
              </a:rPr>
              <a:t>}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宋体" panose="02010600030101010101" pitchFamily="2" charset="-122"/>
              </a:rPr>
              <a:t>运行结果如图</a:t>
            </a: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宋体" panose="02010600030101010101" pitchFamily="2" charset="-122"/>
              </a:rPr>
              <a:t>4-11</a:t>
            </a: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+mn-ea"/>
                <a:cs typeface="宋体" panose="02010600030101010101" pitchFamily="2" charset="-122"/>
              </a:rPr>
              <a:t>所示：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66700"/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4-9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super()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调用父类的构造方法。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04952" y="1120777"/>
            <a:ext cx="4174541" cy="329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559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Shape{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Shape(String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我是一个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定义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Triangle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类继承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Shape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类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Triangle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Shape{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Triangle()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三角形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调用父类的构造方法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Superdemo3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Triangle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Triangle();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运行结果：我是一个三角形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4" name="图片 100" descr="实训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762" y="5726235"/>
            <a:ext cx="617538" cy="350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81150" y="632452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4-12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运行结果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57822" y="1131765"/>
            <a:ext cx="3583032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实训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属性的隐藏和方法的覆盖。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代码实现：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base 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父类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100; 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父类的属性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show()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父类的方法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2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sup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base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200;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子类隐藏父类的属性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show()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子类覆盖了父类的方法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	</a:t>
            </a:r>
            <a:r>
              <a:rPr kumimoji="0" lang="en-US" altLang="zh-CN" sz="12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.show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//super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调用父类的方法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2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输出子类自己的属性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SX4 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sup().show();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调用子类的方法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4-12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endParaRPr lang="zh-CN" altLang="en-US" sz="1200" dirty="0"/>
          </a:p>
        </p:txBody>
      </p:sp>
      <p:sp>
        <p:nvSpPr>
          <p:cNvPr id="9" name="文本框 8"/>
          <p:cNvSpPr txBox="1"/>
          <p:nvPr/>
        </p:nvSpPr>
        <p:spPr>
          <a:xfrm>
            <a:off x="4511692" y="414851"/>
            <a:ext cx="76803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254000" algn="just"/>
            <a:r>
              <a:rPr lang="zh-CN" altLang="zh-CN" sz="1200" dirty="0"/>
              <a:t>注意：</a:t>
            </a:r>
            <a:endParaRPr lang="zh-CN" altLang="zh-CN" sz="1200" dirty="0"/>
          </a:p>
          <a:p>
            <a:pPr indent="266700" algn="just"/>
            <a:r>
              <a:rPr lang="zh-CN" altLang="zh-CN" sz="1200" dirty="0"/>
              <a:t>（</a:t>
            </a:r>
            <a:r>
              <a:rPr lang="en-US" altLang="zh-CN" sz="1200" dirty="0"/>
              <a:t>1</a:t>
            </a:r>
            <a:r>
              <a:rPr lang="zh-CN" altLang="zh-CN" sz="1200" dirty="0"/>
              <a:t>）通过</a:t>
            </a:r>
            <a:r>
              <a:rPr lang="en-US" altLang="zh-CN" sz="1200" dirty="0"/>
              <a:t>super</a:t>
            </a:r>
            <a:r>
              <a:rPr lang="zh-CN" altLang="zh-CN" sz="1200" dirty="0"/>
              <a:t>调用父类构造方法的代码必须位于子类构造方法的第一行，并且只能出现一次。</a:t>
            </a:r>
            <a:endParaRPr lang="zh-CN" altLang="zh-CN" sz="1200" dirty="0"/>
          </a:p>
          <a:p>
            <a:r>
              <a:rPr lang="zh-CN" altLang="zh-CN" sz="1200" dirty="0"/>
              <a:t>（</a:t>
            </a:r>
            <a:r>
              <a:rPr lang="en-US" altLang="zh-CN" sz="1200" dirty="0"/>
              <a:t>2</a:t>
            </a:r>
            <a:r>
              <a:rPr lang="zh-CN" altLang="zh-CN" sz="1200" dirty="0"/>
              <a:t>）父类只有带参构造器（无参构造器没有），子类必须有相同参数的构造方法，并且还需要调用</a:t>
            </a:r>
            <a:r>
              <a:rPr lang="en-US" altLang="zh-CN" sz="1200" dirty="0"/>
              <a:t>super(</a:t>
            </a:r>
            <a:r>
              <a:rPr lang="zh-CN" altLang="zh-CN" sz="1200" dirty="0"/>
              <a:t>参数</a:t>
            </a:r>
            <a:r>
              <a:rPr lang="en-US" altLang="zh-CN" sz="1200" dirty="0"/>
              <a:t>)</a:t>
            </a:r>
            <a:endParaRPr lang="zh-CN" altLang="en-US" sz="12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5121"/>
          <p:cNvSpPr txBox="1">
            <a:spLocks noChangeArrowheads="1"/>
          </p:cNvSpPr>
          <p:nvPr/>
        </p:nvSpPr>
        <p:spPr bwMode="auto">
          <a:xfrm>
            <a:off x="1135380" y="1866900"/>
            <a:ext cx="10455275" cy="312483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>
            <a:lvl1pPr algn="l" defTabSz="449580" rtl="0" eaLnBrk="0" fontAlgn="base" hangingPunct="0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 algn="l" defTabSz="449580" rtl="0" eaLnBrk="0" fontAlgn="base" hangingPunct="0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algn="l" defTabSz="449580" rtl="0" eaLnBrk="0" fontAlgn="base" hangingPunct="0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algn="l" defTabSz="449580" rtl="0" eaLnBrk="0" fontAlgn="base" hangingPunct="0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algn="l" defTabSz="449580" rtl="0" eaLnBrk="0" fontAlgn="base" hangingPunct="0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457200" algn="l" defTabSz="449580" rtl="0" eaLnBrk="1" fontAlgn="base" hangingPunct="1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400" b="1">
                <a:solidFill>
                  <a:srgbClr val="7889FB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914400" algn="l" defTabSz="449580" rtl="0" eaLnBrk="1" fontAlgn="base" hangingPunct="1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400" b="1">
                <a:solidFill>
                  <a:srgbClr val="7889FB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1371600" algn="l" defTabSz="449580" rtl="0" eaLnBrk="1" fontAlgn="base" hangingPunct="1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400" b="1">
                <a:solidFill>
                  <a:srgbClr val="7889FB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1828800" algn="l" defTabSz="449580" rtl="0" eaLnBrk="1" fontAlgn="base" hangingPunct="1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400" b="1">
                <a:solidFill>
                  <a:srgbClr val="7889FB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marL="514350" marR="0" lvl="0" indent="-514350" algn="l" defTabSz="44958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Wingdings" panose="05000000000000000000" charset="0"/>
              <a:buChar char="Ø"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j-cs"/>
                <a:sym typeface="Arial" panose="020B0604020202020204" pitchFamily="34" charset="0"/>
              </a:rPr>
              <a:t>掌握类的继承和子类的创建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j-cs"/>
              <a:sym typeface="Arial" panose="020B0604020202020204" pitchFamily="34" charset="0"/>
            </a:endParaRPr>
          </a:p>
          <a:p>
            <a:pPr marL="514350" marR="0" lvl="0" indent="-514350" algn="l" defTabSz="44958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Wingdings" panose="05000000000000000000" charset="0"/>
              <a:buChar char="Ø"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j-cs"/>
                <a:sym typeface="Arial" panose="020B0604020202020204" pitchFamily="34" charset="0"/>
              </a:rPr>
              <a:t>掌握属性的隐藏和变量的覆盖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j-cs"/>
              <a:sym typeface="Arial" panose="020B0604020202020204" pitchFamily="34" charset="0"/>
            </a:endParaRPr>
          </a:p>
          <a:p>
            <a:pPr marL="514350" marR="0" lvl="0" indent="-514350" algn="l" defTabSz="44958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Wingdings" panose="05000000000000000000" charset="0"/>
              <a:buChar char="Ø"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j-cs"/>
                <a:sym typeface="Arial" panose="020B0604020202020204" pitchFamily="34" charset="0"/>
              </a:rPr>
              <a:t>掌握抽象类和抽象方法的声明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j-cs"/>
              <a:sym typeface="Arial" panose="020B0604020202020204" pitchFamily="34" charset="0"/>
            </a:endParaRPr>
          </a:p>
          <a:p>
            <a:pPr marL="514350" marR="0" lvl="0" indent="-514350" algn="l" defTabSz="44958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Wingdings" panose="05000000000000000000" charset="0"/>
              <a:buChar char="Ø"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j-cs"/>
                <a:sym typeface="Arial" panose="020B0604020202020204" pitchFamily="34" charset="0"/>
              </a:rPr>
              <a:t>理解接口的概念，掌握接口的声明与实现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j-cs"/>
              <a:sym typeface="Arial" panose="020B0604020202020204" pitchFamily="34" charset="0"/>
            </a:endParaRPr>
          </a:p>
          <a:p>
            <a:pPr marL="514350" marR="0" lvl="0" indent="-514350" algn="l" defTabSz="449580" rtl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  <a:buFont typeface="Wingdings" panose="05000000000000000000" charset="0"/>
              <a:buChar char="Ø"/>
              <a:defRPr/>
            </a:pP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j-cs"/>
                <a:sym typeface="Arial" panose="020B0604020202020204" pitchFamily="34" charset="0"/>
              </a:rPr>
              <a:t>掌握包的定义与引入</a:t>
            </a:r>
            <a:endParaRPr kumimoji="0" lang="zh-CN" altLang="en-US" sz="28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4" name="标题 6145"/>
          <p:cNvSpPr txBox="1">
            <a:spLocks noChangeArrowheads="1"/>
          </p:cNvSpPr>
          <p:nvPr/>
        </p:nvSpPr>
        <p:spPr bwMode="auto">
          <a:xfrm>
            <a:off x="684848" y="1371600"/>
            <a:ext cx="10455275" cy="495300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 anchor="ctr"/>
          <a:lstStyle>
            <a:lvl1pPr algn="l" defTabSz="449580" rtl="0" eaLnBrk="0" fontAlgn="base" hangingPunct="0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defRPr>
            </a:lvl1pPr>
            <a:lvl2pPr algn="l" defTabSz="449580" rtl="0" eaLnBrk="0" fontAlgn="base" hangingPunct="0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algn="l" defTabSz="449580" rtl="0" eaLnBrk="0" fontAlgn="base" hangingPunct="0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algn="l" defTabSz="449580" rtl="0" eaLnBrk="0" fontAlgn="base" hangingPunct="0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algn="l" defTabSz="449580" rtl="0" eaLnBrk="0" fontAlgn="base" hangingPunct="0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8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457200" algn="l" defTabSz="449580" rtl="0" eaLnBrk="1" fontAlgn="base" hangingPunct="1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400" b="1">
                <a:solidFill>
                  <a:srgbClr val="7889FB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914400" algn="l" defTabSz="449580" rtl="0" eaLnBrk="1" fontAlgn="base" hangingPunct="1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400" b="1">
                <a:solidFill>
                  <a:srgbClr val="7889FB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1371600" algn="l" defTabSz="449580" rtl="0" eaLnBrk="1" fontAlgn="base" hangingPunct="1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400" b="1">
                <a:solidFill>
                  <a:srgbClr val="7889FB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1828800" algn="l" defTabSz="449580" rtl="0" eaLnBrk="1" fontAlgn="base" hangingPunct="1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defRPr sz="2400" b="1">
                <a:solidFill>
                  <a:srgbClr val="7889FB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marL="609600" marR="0" lvl="0" indent="-609600" algn="l" defTabSz="449580" rtl="0" eaLnBrk="0" fontAlgn="base" latinLnBrk="0" hangingPunct="0">
              <a:lnSpc>
                <a:spcPct val="92000"/>
              </a:lnSpc>
              <a:spcBef>
                <a:spcPct val="0"/>
              </a:spcBef>
              <a:spcAft>
                <a:spcPct val="0"/>
              </a:spcAft>
              <a:buClr>
                <a:srgbClr val="7889FB"/>
              </a:buClr>
              <a:buSzPct val="100000"/>
              <a:buFont typeface="Tahoma" panose="020B0604030504040204" pitchFamily="34" charset="0"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j-cs"/>
              </a:rPr>
              <a:t>   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宋体" panose="02010600030101010101" pitchFamily="2" charset="-122"/>
                <a:cs typeface="+mj-cs"/>
                <a:sym typeface="Arial" panose="020B0604020202020204" pitchFamily="34" charset="0"/>
              </a:rPr>
              <a:t> 相关知识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宋体" panose="02010600030101010101" pitchFamily="2" charset="-122"/>
              <a:cs typeface="+mj-cs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>
          <a:xfrm>
            <a:off x="228754" y="609674"/>
            <a:ext cx="10893425" cy="495300"/>
          </a:xfrm>
        </p:spPr>
        <p:txBody>
          <a:bodyPr vert="horz" wrap="square" lIns="90000" tIns="46800" rIns="90000" bIns="46800" anchor="ctr"/>
          <a:lstStyle/>
          <a:p>
            <a:pPr indent="266700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任务实施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 </a:t>
            </a:r>
            <a:r>
              <a:rPr lang="en-US" altLang="zh-CN" sz="180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18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类的关系图示，如图</a:t>
            </a:r>
            <a:r>
              <a:rPr lang="en-US" altLang="zh-CN" sz="18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4-13</a:t>
            </a:r>
            <a:r>
              <a:rPr lang="zh-CN" altLang="zh-CN" sz="18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所示：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3" descr="类的关系图"/>
          <p:cNvPicPr/>
          <p:nvPr/>
        </p:nvPicPr>
        <p:blipFill>
          <a:blip r:embed="rId1"/>
          <a:stretch>
            <a:fillRect/>
          </a:stretch>
        </p:blipFill>
        <p:spPr>
          <a:xfrm>
            <a:off x="3459797" y="1203007"/>
            <a:ext cx="5272405" cy="445198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-152236" y="397401"/>
            <a:ext cx="3425938" cy="6063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代码实现：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Animal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属性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private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String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private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Animal() {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 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无参构造方法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Animal(String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 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有参构造方法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</a:t>
            </a:r>
            <a:r>
              <a:rPr kumimoji="0" lang="en-US" altLang="zh-CN" sz="10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属性访问器方法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String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getName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return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setName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(String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getAge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return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setAge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</a:t>
            </a:r>
            <a:r>
              <a:rPr kumimoji="0" lang="en-US" altLang="zh-CN" sz="10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成员方法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bite()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	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叫声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	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狗类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Dog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Animal {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继承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Animal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Dog()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调用父类无参的构造方法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Dog(String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调用父类有参的构造方法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25" name="图片 102" descr="任务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20" y="452487"/>
            <a:ext cx="2193925" cy="922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619960" y="76207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4-14 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运行结果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33862" y="535900"/>
            <a:ext cx="5581977" cy="5786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bite() { 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重写父类的方法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汪汪汪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}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lookDoor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 {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子类的成员方法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狗看门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}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猫类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Cat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Animal {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继承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Animal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private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String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color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子类的属性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属性的访问器方法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String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getColor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 {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return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color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setColor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(String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color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r>
              <a:rPr kumimoji="0" lang="en-US" altLang="zh-CN" sz="1000" b="1" i="0" u="none" strike="noStrike" kern="1200" cap="none" spc="0" normalizeH="0" baseline="0" noProof="0" dirty="0" err="1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color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color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}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bite() {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重写父类的方法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喵喵喵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测试类</a:t>
            </a:r>
            <a:endParaRPr kumimoji="0" lang="zh-CN" altLang="en-US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AnimalTest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Dog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d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Dog(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旺财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 3);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姓名：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d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.getName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()+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    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年龄：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d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.getAge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());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d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.bite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d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.lookDoor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Cat 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0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Cat();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.setName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"Tom"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.setAge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(2);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.setColor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白色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姓名：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.getName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()+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，年龄：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.getAge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()+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，颜色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:"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.getColor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());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</a:t>
            </a:r>
            <a:r>
              <a:rPr kumimoji="0" lang="en-US" altLang="zh-CN" sz="10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.bite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}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4-14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lang="zh-CN" alt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3"/>
          <p:cNvSpPr>
            <a:spLocks noGrp="1" noChangeArrowheads="1"/>
          </p:cNvSpPr>
          <p:nvPr>
            <p:ph type="ctrTitle"/>
          </p:nvPr>
        </p:nvSpPr>
        <p:spPr>
          <a:xfrm>
            <a:off x="2209800" y="2490788"/>
            <a:ext cx="7772400" cy="803275"/>
          </a:xfrm>
        </p:spPr>
        <p:txBody>
          <a:bodyPr>
            <a:normAutofit/>
          </a:bodyPr>
          <a:lstStyle/>
          <a:p>
            <a:pPr algn="just"/>
            <a:r>
              <a:rPr kumimoji="0" lang="zh-CN" altLang="en-US" sz="440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模块</a:t>
            </a:r>
            <a:r>
              <a:rPr lang="zh-CN" altLang="en-US" sz="4400" dirty="0"/>
              <a:t>四  </a:t>
            </a:r>
            <a:r>
              <a:rPr lang="zh-CN" altLang="zh-CN" sz="44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任务</a:t>
            </a:r>
            <a:r>
              <a:rPr lang="en-US" altLang="zh-CN" sz="44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4400" b="1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抽象类和接口</a:t>
            </a:r>
            <a:endParaRPr kumimoji="0" lang="zh-CN" altLang="en-US" sz="4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just"/>
            <a:r>
              <a:rPr lang="en-US" altLang="zh-CN" sz="3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					</a:t>
            </a:r>
            <a:r>
              <a:rPr lang="zh-CN" altLang="zh-CN" sz="3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任务</a:t>
            </a:r>
            <a:r>
              <a:rPr lang="en-US" altLang="zh-CN" sz="3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 </a:t>
            </a:r>
            <a:r>
              <a:rPr lang="zh-CN" altLang="zh-CN" sz="32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形状类和矩形类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304800"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4.2.1 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抽象类和抽象方法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内容占位符 57386"/>
          <p:cNvSpPr txBox="1"/>
          <p:nvPr/>
        </p:nvSpPr>
        <p:spPr>
          <a:xfrm>
            <a:off x="746776" y="1145540"/>
            <a:ext cx="10893425" cy="526465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000" tIns="46800" rIns="90000" bIns="46800" anchor="t"/>
          <a:lstStyle>
            <a:lvl1pPr marL="228600" algn="l" defTabSz="449580" rtl="0" eaLnBrk="0" fontAlgn="base" hangingPunct="0">
              <a:lnSpc>
                <a:spcPct val="150000"/>
              </a:lnSpc>
              <a:spcBef>
                <a:spcPts val="62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u"/>
              <a:defRPr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751205" indent="-285750" algn="l" defTabSz="449580" rtl="0" eaLnBrk="0" fontAlgn="base" hangingPunct="0">
              <a:lnSpc>
                <a:spcPct val="150000"/>
              </a:lnSpc>
              <a:spcBef>
                <a:spcPts val="340"/>
              </a:spcBef>
              <a:spcAft>
                <a:spcPts val="34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12001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6573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256413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4593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6pPr>
            <a:lvl7pPr marL="29165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7pPr>
            <a:lvl8pPr marL="33737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8pPr>
            <a:lvl9pPr marL="38309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algn="just"/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任务导入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定义一个接口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Shape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，定义求面积和求周长的方法。定义子类矩形类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Rectangle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，重写求面积和求周长的方法。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知识准备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  <a:spcBef>
                <a:spcPts val="1200"/>
              </a:spcBef>
            </a:pP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1799" y="2952213"/>
            <a:ext cx="11764759" cy="34317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indent="304800" algn="just"/>
            <a:r>
              <a:rPr lang="en-US" altLang="zh-CN" sz="105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105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概念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latinLnBrk="1">
              <a:lnSpc>
                <a:spcPts val="2100"/>
              </a:lnSpc>
            </a:pPr>
            <a:r>
              <a:rPr lang="zh-CN" altLang="zh-CN" sz="105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在面向对象的概念中，所有的对象都是通过类来描绘的，但是反过来，并不是所有的类都是用来描绘对象的，如果一个类中没有包含足够的信息来描绘一个具体的对象，这样的类就是抽象类。</a:t>
            </a:r>
            <a:endParaRPr lang="zh-CN" altLang="zh-CN" sz="10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latinLnBrk="1">
              <a:lnSpc>
                <a:spcPts val="2100"/>
              </a:lnSpc>
            </a:pP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抽象类的表示：用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abstract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修饰。</a:t>
            </a:r>
            <a:endParaRPr lang="zh-CN" altLang="zh-CN" sz="10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latinLnBrk="1">
              <a:lnSpc>
                <a:spcPts val="2100"/>
              </a:lnSpc>
            </a:pP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如：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abstract class Shape{}</a:t>
            </a:r>
            <a:endParaRPr lang="zh-CN" altLang="zh-CN" sz="10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latinLnBrk="1">
              <a:lnSpc>
                <a:spcPts val="2100"/>
              </a:lnSpc>
            </a:pP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抽象方法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没有方法体的方法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,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并且使用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abstract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关键字修饰的方法。</a:t>
            </a:r>
            <a:endParaRPr lang="zh-CN" altLang="zh-CN" sz="10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latinLnBrk="1">
              <a:lnSpc>
                <a:spcPts val="2100"/>
              </a:lnSpc>
            </a:pP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如：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abstract double area();</a:t>
            </a:r>
            <a:endParaRPr lang="zh-CN" altLang="zh-CN" sz="10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/>
            <a:r>
              <a:rPr lang="en-US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抽象类和抽象方法需注意的问题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latinLnBrk="1">
              <a:lnSpc>
                <a:spcPts val="2100"/>
              </a:lnSpc>
            </a:pP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）抽象类中可以包含普通的方法，也可以没有抽象方法。抽象方法只需声明，不需要实现；抽象类除了不能实例化对象之外，</a:t>
            </a:r>
            <a:endParaRPr lang="en-US" altLang="zh-CN" sz="1050" kern="100" dirty="0">
              <a:solidFill>
                <a:srgbClr val="333333"/>
              </a:solidFill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latinLnBrk="1">
              <a:lnSpc>
                <a:spcPts val="2100"/>
              </a:lnSpc>
            </a:pP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类的其它功能依然存在，成员变量、成员方法和构造方法的访问方式和普通类一样。</a:t>
            </a:r>
            <a:endParaRPr lang="zh-CN" altLang="zh-CN" sz="10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latinLnBrk="1">
              <a:lnSpc>
                <a:spcPts val="2100"/>
              </a:lnSpc>
            </a:pP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）由于抽象类不能实例化对象，所以抽象类必须被继承，才能被使用。也是因为这个原因，通常在设计阶段决定要不要设计抽象类。</a:t>
            </a:r>
            <a:endParaRPr lang="zh-CN" altLang="zh-CN" sz="10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latinLnBrk="1">
              <a:lnSpc>
                <a:spcPts val="2100"/>
              </a:lnSpc>
            </a:pP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）父类包含了类集合的常见的方法，但是由于父类本身是抽象的，所以不能使用这些方法。子类必须重写抽象类中全部的抽象方法，如果子类没有重写全部方法，子类也应该是抽象类。</a:t>
            </a:r>
            <a:endParaRPr lang="zh-CN" altLang="zh-CN" sz="10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latinLnBrk="1">
              <a:lnSpc>
                <a:spcPts val="2100"/>
              </a:lnSpc>
            </a:pP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）在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Java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中抽象类表示的是一种继承关系，一个类只能继承一个抽象类，而一个类却可以实现多个接口。</a:t>
            </a:r>
            <a:endParaRPr lang="zh-CN" altLang="zh-CN" sz="105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/>
            <a:r>
              <a:rPr lang="zh-CN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）抽象类不能使用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final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关键字声明，因为使用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final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声明的类不能被继承。抽象方法不能用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final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private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关键字声明，因为使用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final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private</a:t>
            </a:r>
            <a:r>
              <a:rPr lang="zh-CN" altLang="zh-CN" sz="105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关键字声明的方法不能被子类重写。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050" dirty="0"/>
          </a:p>
        </p:txBody>
      </p:sp>
    </p:spTree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>
          <a:xfrm>
            <a:off x="762140" y="457199"/>
            <a:ext cx="10893425" cy="495300"/>
          </a:xfrm>
        </p:spPr>
        <p:txBody>
          <a:bodyPr vert="horz" wrap="square" lIns="90000" tIns="46800" rIns="90000" bIns="46800" anchor="ctr"/>
          <a:lstStyle/>
          <a:p>
            <a:pPr>
              <a:lnSpc>
                <a:spcPct val="100000"/>
              </a:lnSpc>
            </a:pPr>
            <a:r>
              <a:rPr lang="zh-CN" altLang="zh-CN" sz="18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抽象类和抽象方法的实例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4-10</a:t>
            </a:r>
            <a:r>
              <a:rPr lang="zh-CN" altLang="zh-CN" sz="1800" kern="1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：抽象类和抽象方法的使用。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648238" y="691546"/>
            <a:ext cx="3416320" cy="57092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abstract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Telphone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  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抽象类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abstract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call(); 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抽象方法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abstract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message();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抽象方法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CellPhone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Telphone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call() { 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子类实现抽象方法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1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通过键盘打电话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message() {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子类实现抽象方法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1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通过键盘发短信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SmartPhone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Telphone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call() { 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子类实现抽象方法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1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通过语音打电话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message() { 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子类实现抽象方法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1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通过语音发短信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AbstractDemo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Telphone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tel1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CellPhone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tel1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.call();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tel1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.message();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Telphone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tel2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SmartPhone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tel2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.call();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tel2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.message();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4-15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52" name="图片 103" descr="例4-1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534" y="5455450"/>
            <a:ext cx="1211263" cy="731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120165" y="533395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4-15 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4-10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运行结果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4.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实训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13196" y="807676"/>
            <a:ext cx="6526146" cy="63094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程序代码：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abstract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Developer{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抽象类的定义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abstract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work(); 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抽象方法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JavaEE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Developer{ 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1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work() {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子类重写父类的抽象方法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JavaEE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工程师写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JavaEE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代码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Android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Developer{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2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work() {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子类重写父类的抽象方法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"Android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工程师写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Android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代码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SX5 {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[]) {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	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JavaEE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JavaEE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	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.work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	 Android 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Android();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	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.work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4-16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3076" name="图片 104" descr="实训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44" y="5983070"/>
            <a:ext cx="201136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-670675" y="571494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4-16 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运行结果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algn="just"/>
            <a:r>
              <a:rPr lang="en-US" altLang="zh-CN" sz="1800" kern="100" dirty="0">
                <a:effectLst/>
                <a:latin typeface="黑体" panose="02010609060101010101" pitchFamily="49" charset="-122"/>
                <a:ea typeface="宋体" panose="02010600030101010101" pitchFamily="2" charset="-122"/>
              </a:rPr>
              <a:t>4.2.2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接口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3051" y="1143060"/>
            <a:ext cx="11505898" cy="46782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2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接口的概念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是一系列方法的声明，是一些方法特征的集合，一个接口只有方法的特征没有方法的实现，因此这些方法可以在不同的地方被不同的类实现，而这些实现可以具有不同的行为（功能）。接口里面全部是由全局常量和公共的抽象方法所组成。接口是解决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无法使用多继承的一种手段，可以直接把接口理解为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100%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的抽象类，既接口中的方法必须全部是抽象方法。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2.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接口的特点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就像一个类一样，一个接口也能够拥有方法和属性，但是在接口中声明的方法默认是抽象的。（即只有方法标识符，而没有方法体）。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）接口指明了一个类必须要做什么和不能做什么，相当于类的蓝图。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）一个接口就是描述一种能力，如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库中的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Comparator 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接口，这个接口代表了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“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能够进行比较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”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这种能力，任何类只要实现了这个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Comparator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接口的话，这个类也具备了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“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比较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”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这种能力，那么就可以用来进行排序操作了。所以接口的作用就是告诉类，要实现这种接口代表的功能，就必须实现某些方法，才能拥有该接口代表的某种能力。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(3)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如果一个类实现了一个接口中要求的所有的方法，然而没有提供方法体而仅仅只有方法标识，那么这个类一定是一个抽象类。（必须记住：抽象方法只能存在于抽象类或者接口中，但抽象类中却能存在非抽象方法，即有方法体的方法。接口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100%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的抽象类）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marL="609600" indent="-609600"/>
            <a:r>
              <a:rPr lang="zh-CN" altLang="zh-CN" sz="1800" kern="100" dirty="0">
                <a:effectLst/>
                <a:ea typeface="宋体" panose="02010600030101010101" pitchFamily="2" charset="-122"/>
                <a:cs typeface="宋体" panose="02010600030101010101" pitchFamily="2" charset="-122"/>
              </a:rPr>
              <a:t>接口的概念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8754" y="914466"/>
            <a:ext cx="12039443" cy="55938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3.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接口的语法格式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[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修饰符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] interface 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接口名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[extends 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父接口名列表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]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{ [public] [static] [final] 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常量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;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[public] [abstract] 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方法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;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}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修饰符：可选参数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public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，如果省略，则为默认的访问权限；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接口名：指定接口的名称，默认情况下，接口名必须是合法的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Java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标识符，一般情况下，要求首字符大写；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extends  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父接口名列表：可选参数，指定定义的接口继承于哪个父接口。当使用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extends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关键字时，父接口名为必选参数。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方法：接口中的方法只有定义而不能有实现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2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如：</a:t>
            </a:r>
            <a:r>
              <a:rPr lang="en-US" altLang="zh-CN" sz="12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interface A{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public static 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final int a=4;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public </a:t>
            </a:r>
            <a:r>
              <a:rPr lang="en-US" altLang="zh-CN" sz="10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abstact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void display();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19200" algn="just"/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注意：接口中成员属性默认是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public static final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修饰，成员方法是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public </a:t>
            </a:r>
            <a:r>
              <a:rPr lang="en-US" altLang="zh-CN" sz="10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abstact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修饰，所以上述定义可以简写为：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interface A{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int a=4;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void display();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1219200" algn="just"/>
            <a:r>
              <a:rPr lang="en-US" altLang="zh-CN" sz="12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}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 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Java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实现接口，用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implements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：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[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修饰符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] class &lt;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类名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&gt; [extends 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父类名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] [implements 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接口列表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]{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}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修饰符：可选参数，用于指定类的访问权限，可选值为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public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、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abstract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和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final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b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</a:b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类名：必选参数，用于指定类的名称，类名必须是合法的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Java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标识符。一般情况下，要求首字母大写。</a:t>
            </a:r>
            <a:b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</a:b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extends 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父类名：可选参数，用于指定要定义的类继承于哪个父类。当使用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extends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关键字时，父类名为必选参数。</a:t>
            </a:r>
            <a:b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</a:b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implements 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接口列表：可选参数，用于指定该类实现的是哪些接口。当使用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implements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关键字时，接口列表为必选参数。当接口列表中存在多个接口名时，各个接口名之间使用逗号分隔。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如：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class B implements A{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     public void display(){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            </a:t>
            </a:r>
            <a:r>
              <a:rPr lang="en-US" altLang="zh-CN" sz="10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System.out.println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(“hello world!”);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                             }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                     }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上面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B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类实现了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接口，就必须实现接口中的抽象方法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display()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注意：实现接口中的抽象方法时，关键字</a:t>
            </a:r>
            <a:r>
              <a:rPr lang="en-US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public</a:t>
            </a:r>
            <a:r>
              <a:rPr lang="zh-CN" altLang="zh-CN" sz="1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不能省略。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4.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接口与抽象类的区别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90655" y="1219258"/>
          <a:ext cx="11810690" cy="49528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7366"/>
                <a:gridCol w="4739798"/>
                <a:gridCol w="4943526"/>
              </a:tblGrid>
              <a:tr h="380990"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区别点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>
                          <a:effectLst/>
                        </a:rPr>
                        <a:t>抽象类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sz="1000" kern="100">
                          <a:effectLst/>
                        </a:rPr>
                        <a:t>接口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80990"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定义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包含一个抽象方法的类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抽象方法和全局常量的集合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761979"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组成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构造方法，抽象方法，普通方法，常量，变量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常量，抽象方法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80990"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使用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子类继承抽象类（</a:t>
                      </a:r>
                      <a:r>
                        <a:rPr lang="en-US" sz="1000" kern="100">
                          <a:effectLst/>
                        </a:rPr>
                        <a:t>extends</a:t>
                      </a:r>
                      <a:r>
                        <a:rPr lang="zh-CN" sz="1000" kern="100">
                          <a:effectLst/>
                        </a:rPr>
                        <a:t>）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子类实现接口（</a:t>
                      </a:r>
                      <a:r>
                        <a:rPr lang="en-US" sz="1000" kern="100">
                          <a:effectLst/>
                        </a:rPr>
                        <a:t>implements</a:t>
                      </a:r>
                      <a:r>
                        <a:rPr lang="zh-CN" sz="1000" kern="100">
                          <a:effectLst/>
                        </a:rPr>
                        <a:t>）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761979"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关系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抽象类可以实现多个接口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接口不能继承抽象类，但允许继承多个接口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80990"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常见设计模式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模板设计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工厂设计、代理设计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80990"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对象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都通过对象的多态性产生实例化对象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</a:tr>
              <a:tr h="380990"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局限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抽象类有单继承的局限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接口没有此局限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80990"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实际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作为一个模板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作为一个标准或表示一种能力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380990"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选择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如果抽象类和接口都可以使用，则优先使用接口，避免单继承的局限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</a:tr>
              <a:tr h="380990">
                <a:tc>
                  <a:txBody>
                    <a:bodyPr/>
                    <a:lstStyle/>
                    <a:p>
                      <a:pPr algn="just"/>
                      <a:r>
                        <a:rPr lang="zh-CN" sz="1000" kern="100">
                          <a:effectLst/>
                        </a:rPr>
                        <a:t>特殊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zh-CN" sz="1000" kern="100" dirty="0">
                          <a:effectLst/>
                        </a:rPr>
                        <a:t>一个抽象类中可以包含多个接口，一个接口中可以包含多个抽象类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5.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接口实例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74212" y="1107552"/>
            <a:ext cx="10732425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4-11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interface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USB 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work() ;   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拿到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USB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设备就表示要进行工作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Print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implements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USB 		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实现接口	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   							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打印机实现了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USB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接口标准（对接口的方法实现）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work() 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 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打印机用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USB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接口，连接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开始工作。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InterfaceDemo1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[])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Print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Print();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.work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4-17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121" name="图片 105" descr="例4-1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4673" y="4724366"/>
            <a:ext cx="3444875" cy="63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524120" y="449577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4-17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4-11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algn="just">
              <a:lnSpc>
                <a:spcPct val="150000"/>
              </a:lnSpc>
              <a:spcBef>
                <a:spcPts val="1200"/>
              </a:spcBef>
            </a:pPr>
            <a:r>
              <a:rPr lang="en-US" altLang="zh-CN" sz="1800" kern="100" dirty="0">
                <a:effectLst/>
                <a:latin typeface="黑体" panose="02010609060101010101" pitchFamily="49" charset="-122"/>
                <a:ea typeface="宋体" panose="02010600030101010101" pitchFamily="2" charset="-122"/>
              </a:rPr>
              <a:t>4.1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类的继承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195" name="内容占位符 57386"/>
          <p:cNvSpPr>
            <a:spLocks noGrp="1"/>
          </p:cNvSpPr>
          <p:nvPr>
            <p:ph idx="4294967295"/>
          </p:nvPr>
        </p:nvSpPr>
        <p:spPr>
          <a:xfrm>
            <a:off x="791845" y="990600"/>
            <a:ext cx="10595610" cy="5503545"/>
          </a:xfrm>
        </p:spPr>
        <p:txBody>
          <a:bodyPr vert="horz" wrap="square" lIns="90000" tIns="46800" rIns="90000" bIns="46800" anchor="t"/>
          <a:lstStyle/>
          <a:p>
            <a:pPr algn="just">
              <a:buNone/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继承概述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继承是面向对象的三大特征之一，也是实现软件复用的重要手段。继承是类和类之间的关系，是一个很简单很直观的概念，与现实生活中的继承（例如儿子继承了父亲财产）类似。继承可以理解为一个类从另一个类中获取方法和属性的过程。如果类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继承于类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，那么类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就拥有类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的属性和方法。比如水果类和苹果类，苹果类继承水果类，用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Java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语法如何来展现这种继承关系呢？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定义继承关系的语法结构为：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buNone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[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修饰符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] class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子类名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extends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父类名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buNone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{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类体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}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buNone/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如：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class Apple extends Fruit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buNone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{...}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Java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的继承通过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extends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关键字实现，实现继承的类被称为子类，如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Apple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类，被继承的类被称为父类，如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Fruit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类。</a:t>
            </a:r>
            <a:b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sz="1800" kern="100" dirty="0">
              <a:effectLst/>
              <a:latin typeface="黑体" panose="02010609060101010101" pitchFamily="49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marL="609600" indent="-609600"/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：鸟类和昆虫类都具有飞行的功能，定义一个接口，专门描述飞行</a:t>
            </a:r>
            <a:endParaRPr lang="zh-CN" altLang="en-US" dirty="0">
              <a:sym typeface="Arial" panose="020B060402020202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85942" y="952885"/>
            <a:ext cx="4070345" cy="589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interface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Flyanimal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   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接口飞行动物</a:t>
            </a:r>
            <a:endParaRPr kumimoji="0" lang="zh-CN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fly();   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抽象方法</a:t>
            </a:r>
            <a:endParaRPr kumimoji="0" lang="zh-CN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Insect {   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昆虫类</a:t>
            </a:r>
            <a:endParaRPr kumimoji="0" lang="zh-CN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legnum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=6;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Bird {    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鸟类</a:t>
            </a:r>
            <a:endParaRPr kumimoji="0" lang="zh-CN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legnum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=2;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egg(){};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Ant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Insect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implements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Flyanimal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继承昆虫类和接口</a:t>
            </a:r>
            <a:endParaRPr kumimoji="0" lang="zh-CN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fly(){           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实现抽象方法</a:t>
            </a:r>
            <a:endParaRPr kumimoji="0" lang="zh-CN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5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"Ant can  fly"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}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Pigeon 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Bird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implements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Flyanimal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继承鸟类和接口</a:t>
            </a:r>
            <a:endParaRPr kumimoji="0" lang="zh-CN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fly(){  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实现抽象方法</a:t>
            </a:r>
            <a:endParaRPr kumimoji="0" lang="zh-CN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5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"pigeon  can fly"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}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egg(){   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重写父类方法</a:t>
            </a:r>
            <a:endParaRPr kumimoji="0" lang="zh-CN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5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"pigeon  can lay  eggs "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}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InterfaceDemo2{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[]){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Ant 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Ant();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.fly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05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"Ant's legs are "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legnum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Pigeon 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 </a:t>
            </a:r>
            <a:r>
              <a:rPr kumimoji="0" lang="en-US" altLang="zh-CN" sz="105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Pigeon();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.fly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</a:t>
            </a:r>
            <a:r>
              <a:rPr kumimoji="0" lang="en-US" altLang="zh-CN" sz="105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.egg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}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4-18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145" name="图片 106" descr="例4-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198" y="5029158"/>
            <a:ext cx="1668463" cy="80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36293" y="477043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4-18 </a:t>
            </a: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4-12</a:t>
            </a: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</a:t>
            </a: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6.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实训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一个类只能继承一个直接父类，但可以继承多个接口。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程序代码：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533546" y="1112877"/>
            <a:ext cx="3478837" cy="5478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abstract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CollegeMember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父类属性私有化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private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String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private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父类的构造方法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CollegeMember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(String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</a:t>
            </a:r>
            <a:r>
              <a:rPr kumimoji="0" lang="en-US" altLang="zh-CN" sz="10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0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属性的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getter()/setter()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String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getName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return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getAge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return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setName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(String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setAge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0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0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提供一个抽象方法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abstract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talk();	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定义一个接口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interface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Study{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设置课程数量为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3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0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000" b="1" i="1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COURSENUM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3;</a:t>
            </a:r>
            <a:endParaRPr kumimoji="0" lang="en-US" altLang="zh-CN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169" name="图片 107" descr="实训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188" y="5867400"/>
            <a:ext cx="1744663" cy="579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6400792" y="717073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4-19</a:t>
            </a: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</a:t>
            </a: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80553" y="990600"/>
            <a:ext cx="8000789" cy="52322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构建一个默认方法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default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stu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(){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8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大学生需要学习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800" b="1" i="1" u="none" strike="noStrike" kern="1200" cap="none" spc="0" normalizeH="0" baseline="0" noProof="0" dirty="0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COURSENUM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门课程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再定义一个接口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interface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Write{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定义一个抽象方法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print();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子类继承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CollegeMember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实现接口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Study,Write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CollegeStudent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CollegeMember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implements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Study,Write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通过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关键字调用父类的构造方法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CollegeStudent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(String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 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age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实现父类的抽象方法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talk() {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8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我的名字叫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800" b="1" i="0" u="none" strike="noStrike" kern="1200" cap="none" spc="0" normalizeH="0" baseline="0" noProof="0" dirty="0" err="1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.getName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()+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",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今年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800" b="1" i="0" u="none" strike="noStrike" kern="1200" cap="none" spc="0" normalizeH="0" baseline="0" noProof="0" dirty="0" err="1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.getAge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()+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岁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实现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Write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接口的抽象方法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print() {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8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大学生要写作业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SX6{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构建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student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对象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CollegeStudent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student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800" b="1" i="0" u="none" strike="noStrike" kern="1200" cap="none" spc="0" normalizeH="0" baseline="0" noProof="0" dirty="0">
                <a:ln>
                  <a:noFill/>
                </a:ln>
                <a:solidFill>
                  <a:srgbClr val="7F0055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CollegeStudent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李明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 22);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调用父类的抽象方法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student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.talk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调用接口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Write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中的抽象方法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student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调用接口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Study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3F7F5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中的默认方法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student</a:t>
            </a:r>
            <a:r>
              <a:rPr kumimoji="0" lang="en-US" altLang="zh-CN" sz="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.stu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4-19</a:t>
            </a:r>
            <a:r>
              <a: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</p:txBody>
      </p:sp>
    </p:spTree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4.2.3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对象的多态性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3546" y="1017647"/>
            <a:ext cx="6099142" cy="5345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中的多态性表现：</a:t>
            </a:r>
            <a:endParaRPr lang="zh-CN" altLang="zh-CN" sz="2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）方法的重载和重写；</a:t>
            </a:r>
            <a:endParaRPr lang="zh-CN" altLang="zh-CN" sz="2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）对象的多态性，即可以用父类的引用指向子类的具体实现，而且可以随时更换为其他子类的具体实现。</a:t>
            </a:r>
            <a:endParaRPr lang="zh-CN" altLang="zh-CN" sz="2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方法的重载与重写，前面的章节已介绍了，下面看一下对象的多态性。</a:t>
            </a:r>
            <a:endParaRPr lang="zh-CN" altLang="zh-CN" sz="2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对象的多态性</a:t>
            </a:r>
            <a:endParaRPr lang="zh-CN" altLang="zh-CN" sz="2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是指在有继承关系的情况下，父类的对象可以指向子类的对象，且父类对象在调用相同的方法时，具有多种不同的形式或状态。</a:t>
            </a:r>
            <a:endParaRPr lang="zh-CN" altLang="zh-CN" sz="2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如：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Animal a;  //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定义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Animal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对象</a:t>
            </a:r>
            <a:endParaRPr lang="zh-CN" altLang="zh-CN" sz="2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>
              <a:spcBef>
                <a:spcPts val="375"/>
              </a:spcBef>
              <a:spcAft>
                <a:spcPts val="375"/>
              </a:spcAft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a=new Dog();//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该对象指向子类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的对象</a:t>
            </a:r>
            <a:endParaRPr lang="zh-CN" altLang="zh-CN" sz="2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这说明父类对象可以存储子类对象。如果执行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a.bite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()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语句，该语句调用的是子类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Dog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的方法。但这种调用是有前提的：父类定义了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bite()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方法或者子类重写了父类的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bite()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方法，否则会出现编译错误。（参考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4.1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的任务实施）</a:t>
            </a:r>
            <a:endParaRPr lang="zh-CN" altLang="zh-CN" sz="2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对象多态性实例</a:t>
            </a:r>
            <a:endParaRPr lang="zh-CN" altLang="zh-CN" sz="18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05451" y="842945"/>
            <a:ext cx="4373313" cy="53245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例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4-13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：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abstract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class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People{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定义抽象类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People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abstract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void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showInfo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();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定义抽象方法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}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class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Teacher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extends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People{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继承抽象类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void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showInfo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() {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重写父类的抽象方法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	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System.</a:t>
            </a:r>
            <a:r>
              <a:rPr kumimoji="0" lang="en-US" altLang="zh-CN" sz="12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out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.println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(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"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我是一名老师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"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);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}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}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class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Doctor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extends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People{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继承抽象类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void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showInfo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() 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重写父类的抽象方法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{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	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System.</a:t>
            </a:r>
            <a:r>
              <a:rPr kumimoji="0" lang="en-US" altLang="zh-CN" sz="12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out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.println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(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"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我是一名医生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"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);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}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}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class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PeopleDemo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{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static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void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main(String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args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[]) {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  People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p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; 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定义父类的引用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p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=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new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Teacher();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父类的引用指向子类的实例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 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p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.showInfo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();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p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=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new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Doctor();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父类的引用指向子类的实例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	 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p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.showInfo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();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宋体" panose="02010600030101010101" pitchFamily="2" charset="-122"/>
              </a:rPr>
              <a:t>  }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Consolas" panose="020B0609020204030204" pitchFamily="49" charset="0"/>
                <a:cs typeface="宋体" panose="02010600030101010101" pitchFamily="2" charset="-122"/>
              </a:rPr>
              <a:t>}</a:t>
            </a:r>
            <a:endParaRPr kumimoji="0" lang="en-US" altLang="zh-CN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宋体" panose="02010600030101010101" pitchFamily="2" charset="-122"/>
              </a:rPr>
              <a:t>运行结果如图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宋体" panose="02010600030101010101" pitchFamily="2" charset="-122"/>
              </a:rPr>
              <a:t>4-20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宋体" panose="02010600030101010101" pitchFamily="2" charset="-122"/>
              </a:rPr>
              <a:t>所示：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193" name="图片 108" descr="例4-1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5776" y="5257752"/>
            <a:ext cx="1173163" cy="49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4800564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宋体" panose="02010600030101010101" pitchFamily="2" charset="-122"/>
              </a:rPr>
              <a:t>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宋体" panose="02010600030101010101" pitchFamily="2" charset="-122"/>
              </a:rPr>
              <a:t>4-20 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宋体" panose="02010600030101010101" pitchFamily="2" charset="-122"/>
              </a:rPr>
              <a:t>例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宋体" panose="02010600030101010101" pitchFamily="2" charset="-122"/>
              </a:rPr>
              <a:t>4-13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宋体" panose="02010600030101010101" pitchFamily="2" charset="-122"/>
              </a:rPr>
              <a:t>运行结果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1800" kern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3.</a:t>
            </a:r>
            <a:r>
              <a:rPr lang="zh-CN" altLang="zh-CN" sz="1800" kern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实训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4120" y="582067"/>
            <a:ext cx="6099142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zh-CN" sz="1400" kern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上面用的继承方式演示了多态，其实在实际开发中，更多的是用接口。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400" kern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例</a:t>
            </a:r>
            <a:r>
              <a:rPr lang="en-US" altLang="zh-CN" sz="1400" kern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4-14</a:t>
            </a:r>
            <a:r>
              <a:rPr lang="zh-CN" altLang="zh-CN" sz="1400" kern="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，将上面的案例改成接口。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interface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People1{ 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定义接口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People1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showInfo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();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定义抽象方法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Teacher1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implements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People1{ 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继承接口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showInfo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 { 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实现接口的抽象方法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4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我是一名老师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Doctor1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implements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People1{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继承接口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showInfo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  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实现接口的抽象方法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{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4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我是一名医生</a:t>
            </a:r>
            <a:r>
              <a:rPr lang="en-US" altLang="zh-CN" sz="14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Test {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main(String 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args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[]) {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People1 </a:t>
            </a:r>
            <a:r>
              <a:rPr lang="en-US" altLang="zh-CN" sz="14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  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定义接口的引用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</a:t>
            </a:r>
            <a:r>
              <a:rPr lang="en-US" altLang="zh-CN" sz="14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new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Teacher1();  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接口的引用指向子类的实例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.showInfo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</a:t>
            </a:r>
            <a:r>
              <a:rPr lang="en-US" altLang="zh-CN" sz="14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4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new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Doctor1();</a:t>
            </a:r>
            <a:r>
              <a:rPr lang="en-US" altLang="zh-CN" sz="14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4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接口的引用指向子类的实例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</a:t>
            </a:r>
            <a:r>
              <a:rPr lang="en-US" altLang="zh-CN" sz="14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</a:t>
            </a:r>
            <a:r>
              <a:rPr lang="en-US" altLang="zh-CN" sz="14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.showInfo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运行结果同例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4-13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1800" b="1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任务实施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程序代码：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493713" y="907861"/>
            <a:ext cx="4188967" cy="58785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import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java.util.Scanner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interface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ShapeInter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抽象方法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double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area();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面积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double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grith();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周长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implements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ShapeInter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,Cloneable  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继承两个接口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length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width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setdata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length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</a:t>
            </a:r>
            <a:r>
              <a:rPr kumimoji="0" lang="en-US" altLang="zh-CN" sz="12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width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2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length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length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2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width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width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getlength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return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length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getwidth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return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width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double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area()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return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length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*</a:t>
            </a:r>
            <a:r>
              <a:rPr kumimoji="0" lang="en-US" altLang="zh-CN" sz="12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width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double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grith()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217" name="图片 109" descr="任务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5900" y="5651854"/>
            <a:ext cx="1812925" cy="74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4716362" y="541014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4-21 </a:t>
            </a: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</a:t>
            </a: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72040" y="609674"/>
            <a:ext cx="6099142" cy="60939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return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length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*2+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this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width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*2;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Object clone()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throws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CloneNotSupportedException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{    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return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 err="1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super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.clone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调用父类的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clone()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方法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Renwu2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rect1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Scanner </a:t>
            </a:r>
            <a:r>
              <a:rPr kumimoji="0" lang="en-US" altLang="zh-CN" sz="1400" b="0" i="0" u="sng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Scanner(System.</a:t>
            </a:r>
            <a:r>
              <a:rPr kumimoji="0" lang="en-US" altLang="zh-CN" sz="1400" b="1" i="1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length1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.nextInt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width1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.nextInt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rect1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.setdata(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length1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width1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面积：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rect1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.area()+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 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周长：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rect1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.grith());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try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(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rect1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.clone();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length2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.nextInt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width2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.nextInt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.setdata(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length2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width2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面积：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.area()+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 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周长：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rect2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.grith());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catch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(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CloneNotSupportedException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 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.printStackTrace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  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4-21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lang="zh-CN" altLang="en-US" sz="1400" dirty="0"/>
          </a:p>
        </p:txBody>
      </p:sp>
    </p:spTree>
  </p:cSld>
  <p:clrMapOvr>
    <a:masterClrMapping/>
  </p:clrMapOvr>
  <p:transition spd="slow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381150" y="685872"/>
            <a:ext cx="10893425" cy="495300"/>
          </a:xfrm>
        </p:spPr>
        <p:txBody>
          <a:bodyPr>
            <a:normAutofit fontScale="90000"/>
          </a:bodyPr>
          <a:lstStyle/>
          <a:p>
            <a:pPr indent="306070"/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任务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3 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计算器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任务导入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在一个包中新建类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Calculate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，包含加减乘除四个方法，在另一个包中导入类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Calculate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，进行加减乘除运算。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知识准备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1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4.3 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包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0242" name="图片 110" descr="包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841" y="2795588"/>
            <a:ext cx="246062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图片 111" descr="包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771" y="4555565"/>
            <a:ext cx="2506663" cy="118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0202" y="1983385"/>
            <a:ext cx="12008416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1.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包的概念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Java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项目可以管理几十个甚至更多的类文件，不同功能的类文件被组织到不同的包中，包类似于文件系统中的文件夹，它可以允许类组成较小的类文件夹，易于找到和使用相应的文件。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如同文件夹一样，包也采用了树形目录的存储方式。同一个包中类名字是不同的，不同包中类的名字可以相同，当同时调用两个不同包中相同类名的类时，应该加上包名加以区别。因此，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cs typeface="Times New Roman" panose="02020603050405020304" pitchFamily="18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包可以避免名字冲突。如图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4-22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所示，在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package1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包中有类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，在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package2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中也有类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：</a:t>
            </a: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333762" y="4419574"/>
            <a:ext cx="12192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4-22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包的树形结构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比如我们在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Eclipse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中，新建工程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ch4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后，再新建类，就会发现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PackageExplorer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窗口的结构如图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4-23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所示：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533546" y="609593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4-23 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默认包结构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这是默认建的包，和工程名同名。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altLang="zh-C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Java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包逻辑结构</a:t>
            </a:r>
            <a:endParaRPr lang="zh-CN" altLang="en-US" sz="3200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804862" y="1885930"/>
            <a:ext cx="8260595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JDK</a:t>
            </a:r>
            <a:r>
              <a:rPr kumimoji="0" lang="zh-CN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中定义的类就采用了“包”机制进行层次式管理。例如，如图</a:t>
            </a:r>
            <a:r>
              <a:rPr kumimoji="0" lang="en-US" altLang="zh-CN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4-24</a:t>
            </a:r>
            <a:r>
              <a:rPr kumimoji="0" lang="zh-CN" altLang="en-US" sz="14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所示显示了其组织结构的一部分。</a:t>
            </a:r>
            <a:endParaRPr kumimoji="0" lang="zh-CN" alt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1265" name="图片 112" descr="包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862" y="2514636"/>
            <a:ext cx="4503738" cy="237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5822681" y="4843598"/>
            <a:ext cx="2156361" cy="30777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图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4-24 Java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Times New Roman" panose="02020603050405020304" pitchFamily="18" charset="0"/>
              </a:rPr>
              <a:t>包逻辑结构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包的声明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4956" y="1143060"/>
            <a:ext cx="10305319" cy="25327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包的声明用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package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关键字，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package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语句的一般形式为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package </a:t>
            </a:r>
            <a:r>
              <a:rPr lang="en-US" altLang="zh-CN" sz="18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packageName</a:t>
            </a: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如：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package mypackage1;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public class A{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         ...}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类的修饰符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public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指明该类可以被包外的类访问，如果不加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public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，类只能被同一包中的类访问。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包的导入和访问包成员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09496" y="990600"/>
            <a:ext cx="8538969" cy="5216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导入包成员使用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import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关键字，语法有以下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种：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import 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包名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.*;  (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使用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*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，导入包中的通用类和接口，无子包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import 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包名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类名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; 	 (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导入包中指定的类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import 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父包名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子包名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.*; (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导入父包内子包中的通用类和接口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而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import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语句的位置在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package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语句之后，类定义之前，例如：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package mypackage2;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import mypackage1.A;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	class B{ …… }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对于使用频率不高的类，也可以不用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import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导入而直接给出包封装的全名，例如：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mypackage1.A a=new mypackage1.A();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int </a:t>
            </a:r>
            <a:r>
              <a:rPr lang="en-US" altLang="zh-CN" sz="16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=</a:t>
            </a:r>
            <a:r>
              <a:rPr lang="en-US" altLang="zh-CN" sz="1600" kern="100" dirty="0" err="1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java.lang.Math.random</a:t>
            </a:r>
            <a:r>
              <a:rPr lang="en-US" altLang="zh-CN" sz="16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();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访问包成员的格式为：包名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类名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程序源代码调用包成员格式：包名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类名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类成员。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zh-CN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如上例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  <a:r>
              <a:rPr lang="en-US" altLang="zh-CN" sz="1600" kern="100" dirty="0" err="1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Java.lang.Math.random</a:t>
            </a:r>
            <a:r>
              <a:rPr lang="en-US" altLang="zh-CN" sz="16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();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952" y="621332"/>
            <a:ext cx="5254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父类和子类的关系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是一种一般和特殊的关系。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76358" y="990664"/>
            <a:ext cx="4448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继承实例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/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例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4-1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：类的继承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苹果类。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33546" y="1524050"/>
            <a:ext cx="9829542" cy="4913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Fruit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{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double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weight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info()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05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我是一个水果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! </a:t>
            </a:r>
            <a:r>
              <a:rPr lang="zh-CN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重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:"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+ </a:t>
            </a:r>
            <a:r>
              <a:rPr lang="en-US" altLang="zh-CN" sz="105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weight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+ </a:t>
            </a:r>
            <a:r>
              <a:rPr lang="en-US" altLang="zh-CN" sz="105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"g!"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Apple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extends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Fruit {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main(String[] </a:t>
            </a:r>
            <a:r>
              <a:rPr lang="en-US" altLang="zh-CN" sz="105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args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创建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Apple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Apple </a:t>
            </a:r>
            <a:r>
              <a:rPr lang="en-US" altLang="zh-CN" sz="105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= </a:t>
            </a:r>
            <a:r>
              <a:rPr lang="en-US" altLang="zh-CN" sz="105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new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Apple();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//Apple 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对象本身没有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weight 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成员变量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因为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Apple 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父类有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weight 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成员变量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, 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所以也可以访问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Apple 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对象的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weight 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成员变量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.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05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05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</a:t>
            </a:r>
            <a:r>
              <a:rPr lang="en-US" altLang="zh-CN" sz="1050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weight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= 56;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调用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Apple 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对象的</a:t>
            </a:r>
            <a:r>
              <a:rPr lang="en-US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info() </a:t>
            </a:r>
            <a:r>
              <a:rPr lang="zh-CN" altLang="zh-CN" sz="105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方法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05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.info();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05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05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包的创建和使用实例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15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524120" y="746958"/>
            <a:ext cx="6099142" cy="62478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(1)</a:t>
            </a:r>
            <a:r>
              <a:rPr lang="zh-CN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创建包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package1,</a:t>
            </a:r>
            <a:r>
              <a:rPr lang="zh-CN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新建类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</a:t>
            </a:r>
            <a:r>
              <a:rPr lang="zh-CN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package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package1;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 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A {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String talk()       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类中的方法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return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"A </a:t>
            </a:r>
            <a:r>
              <a:rPr lang="zh-CN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——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&gt;&gt; talk()"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;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返回一串字符串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(2)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创建包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package2,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新建类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B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，导入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package1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中的类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package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package2;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import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package1.A;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B {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main(String[]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args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{ A 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new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A();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 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调用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package1.A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中的方法并输出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   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8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.talk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());      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    }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运行结果如下：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 </a:t>
            </a:r>
            <a:r>
              <a:rPr lang="zh-CN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——</a:t>
            </a:r>
            <a:r>
              <a:rPr lang="en-US" altLang="zh-CN" sz="2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&gt;&gt; talk()</a:t>
            </a:r>
            <a:endParaRPr lang="zh-CN" altLang="zh-CN" sz="24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 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348" y="457278"/>
            <a:ext cx="10893425" cy="495300"/>
          </a:xfrm>
        </p:spPr>
        <p:txBody>
          <a:bodyPr>
            <a:normAutofit fontScale="90000"/>
          </a:bodyPr>
          <a:lstStyle/>
          <a:p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5.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实训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16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）创建包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vehicle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，新建类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Bus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85942" y="1143060"/>
            <a:ext cx="5939446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package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vehicle;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Bus 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String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getoff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if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(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&gt;0){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 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2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有人下车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!"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	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-= 1; 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	 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2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还有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人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else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 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2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没人下车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!"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}   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）创建包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，新建类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Runbus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，导入包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package vehicle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中的类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Run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package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run;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import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vehicle.Bus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Runbus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[]){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Bus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2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Bus();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  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"1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路车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  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Num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6;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   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.getoff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4-25</a:t>
            </a:r>
            <a:r>
              <a:rPr kumimoji="0" lang="zh-CN" altLang="en-US" sz="1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105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2289" name="图片 113" descr="实训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584" y="4495772"/>
            <a:ext cx="982663" cy="503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38338" y="4387081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4-25 </a:t>
            </a:r>
            <a:r>
              <a:rPr kumimoji="0" lang="zh-CN" altLang="en-US" sz="10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实训运行结果</a:t>
            </a: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4.3.2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系统常见包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09744" y="1676446"/>
          <a:ext cx="10286730" cy="455453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43365"/>
                <a:gridCol w="5143365"/>
              </a:tblGrid>
              <a:tr h="237279"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包名称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用途说明与常用类举例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221712">
                <a:tc rowSpan="2">
                  <a:txBody>
                    <a:bodyPr/>
                    <a:lstStyle/>
                    <a:p>
                      <a:pPr algn="l"/>
                      <a:r>
                        <a:rPr lang="en-US" sz="900" dirty="0" err="1">
                          <a:effectLst/>
                        </a:rPr>
                        <a:t>java.lang</a:t>
                      </a:r>
                      <a:r>
                        <a:rPr lang="zh-CN" sz="900" dirty="0">
                          <a:effectLst/>
                        </a:rPr>
                        <a:t>包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是包含了</a:t>
                      </a:r>
                      <a:r>
                        <a:rPr lang="en-US" sz="900">
                          <a:effectLst/>
                        </a:rPr>
                        <a:t>Java</a:t>
                      </a:r>
                      <a:r>
                        <a:rPr lang="zh-CN" sz="900">
                          <a:effectLst/>
                        </a:rPr>
                        <a:t>语言的基本核心类的包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679289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数据类型包装类：</a:t>
                      </a:r>
                      <a:r>
                        <a:rPr lang="en-US" sz="900">
                          <a:effectLst/>
                        </a:rPr>
                        <a:t>Double</a:t>
                      </a:r>
                      <a:r>
                        <a:rPr lang="zh-CN" sz="900">
                          <a:effectLst/>
                        </a:rPr>
                        <a:t>、</a:t>
                      </a:r>
                      <a:r>
                        <a:rPr lang="en-US" sz="900">
                          <a:effectLst/>
                        </a:rPr>
                        <a:t>Float</a:t>
                      </a:r>
                      <a:r>
                        <a:rPr lang="zh-CN" sz="900">
                          <a:effectLst/>
                        </a:rPr>
                        <a:t>、</a:t>
                      </a:r>
                      <a:r>
                        <a:rPr lang="en-US" sz="900">
                          <a:effectLst/>
                        </a:rPr>
                        <a:t>Byte</a:t>
                      </a:r>
                      <a:r>
                        <a:rPr lang="zh-CN" sz="900">
                          <a:effectLst/>
                        </a:rPr>
                        <a:t>、</a:t>
                      </a:r>
                      <a:r>
                        <a:rPr lang="en-US" sz="900">
                          <a:effectLst/>
                        </a:rPr>
                        <a:t>Short</a:t>
                      </a:r>
                      <a:r>
                        <a:rPr lang="zh-CN" sz="900">
                          <a:effectLst/>
                        </a:rPr>
                        <a:t>、</a:t>
                      </a:r>
                      <a:r>
                        <a:rPr lang="en-US" sz="900">
                          <a:effectLst/>
                        </a:rPr>
                        <a:t>Integer</a:t>
                      </a:r>
                      <a:r>
                        <a:rPr lang="zh-CN" sz="900">
                          <a:effectLst/>
                        </a:rPr>
                        <a:t>、</a:t>
                      </a:r>
                      <a:r>
                        <a:rPr lang="en-US" sz="900">
                          <a:effectLst/>
                        </a:rPr>
                        <a:t>Long</a:t>
                      </a:r>
                      <a:r>
                        <a:rPr lang="zh-CN" sz="900">
                          <a:effectLst/>
                        </a:rPr>
                        <a:t>、</a:t>
                      </a:r>
                      <a:r>
                        <a:rPr lang="en-US" sz="900">
                          <a:effectLst/>
                        </a:rPr>
                        <a:t>Boolean</a:t>
                      </a:r>
                      <a:r>
                        <a:rPr lang="zh-CN" sz="900">
                          <a:effectLst/>
                        </a:rPr>
                        <a:t>等；基本数学函数</a:t>
                      </a:r>
                      <a:r>
                        <a:rPr lang="en-US" sz="900">
                          <a:effectLst/>
                        </a:rPr>
                        <a:t>Math</a:t>
                      </a:r>
                      <a:endParaRPr lang="zh-CN" sz="900">
                        <a:effectLst/>
                      </a:endParaRPr>
                    </a:p>
                    <a:p>
                      <a:pPr algn="l"/>
                      <a:r>
                        <a:rPr lang="zh-CN" sz="900">
                          <a:effectLst/>
                        </a:rPr>
                        <a:t>类；字符串处理的</a:t>
                      </a:r>
                      <a:r>
                        <a:rPr lang="en-US" sz="900">
                          <a:effectLst/>
                        </a:rPr>
                        <a:t>String</a:t>
                      </a:r>
                      <a:r>
                        <a:rPr lang="zh-CN" sz="900">
                          <a:effectLst/>
                        </a:rPr>
                        <a:t>类和</a:t>
                      </a:r>
                      <a:r>
                        <a:rPr lang="en-US" sz="900">
                          <a:effectLst/>
                        </a:rPr>
                        <a:t>StringBuffer</a:t>
                      </a:r>
                      <a:r>
                        <a:rPr lang="zh-CN" sz="900">
                          <a:effectLst/>
                        </a:rPr>
                        <a:t>类；异常类</a:t>
                      </a:r>
                      <a:r>
                        <a:rPr lang="en-US" sz="900">
                          <a:effectLst/>
                        </a:rPr>
                        <a:t>Runtime</a:t>
                      </a:r>
                      <a:r>
                        <a:rPr lang="zh-CN" sz="900">
                          <a:effectLst/>
                        </a:rPr>
                        <a:t>；线程</a:t>
                      </a:r>
                      <a:r>
                        <a:rPr lang="en-US" sz="900">
                          <a:effectLst/>
                        </a:rPr>
                        <a:t>Thread</a:t>
                      </a:r>
                      <a:r>
                        <a:rPr lang="zh-CN" sz="900">
                          <a:effectLst/>
                        </a:rPr>
                        <a:t>类、</a:t>
                      </a:r>
                      <a:r>
                        <a:rPr lang="en-US" sz="900">
                          <a:effectLst/>
                        </a:rPr>
                        <a:t>ThreadGroup</a:t>
                      </a:r>
                      <a:r>
                        <a:rPr lang="zh-CN" sz="900">
                          <a:effectLst/>
                        </a:rPr>
                        <a:t>类、</a:t>
                      </a:r>
                      <a:endParaRPr lang="zh-CN" sz="900">
                        <a:effectLst/>
                      </a:endParaRPr>
                    </a:p>
                    <a:p>
                      <a:pPr algn="l"/>
                      <a:r>
                        <a:rPr lang="en-US" sz="900">
                          <a:effectLst/>
                        </a:rPr>
                        <a:t>Runnable</a:t>
                      </a:r>
                      <a:r>
                        <a:rPr lang="zh-CN" sz="900">
                          <a:effectLst/>
                        </a:rPr>
                        <a:t>类；</a:t>
                      </a:r>
                      <a:r>
                        <a:rPr lang="en-US" sz="900">
                          <a:effectLst/>
                        </a:rPr>
                        <a:t>System</a:t>
                      </a:r>
                      <a:r>
                        <a:rPr lang="zh-CN" sz="900">
                          <a:effectLst/>
                        </a:rPr>
                        <a:t>，</a:t>
                      </a:r>
                      <a:r>
                        <a:rPr lang="en-US" sz="900">
                          <a:effectLst/>
                        </a:rPr>
                        <a:t>Object </a:t>
                      </a:r>
                      <a:r>
                        <a:rPr lang="zh-CN" sz="900">
                          <a:effectLst/>
                        </a:rPr>
                        <a:t>、</a:t>
                      </a:r>
                      <a:r>
                        <a:rPr lang="en-US" sz="900">
                          <a:effectLst/>
                        </a:rPr>
                        <a:t>Number</a:t>
                      </a:r>
                      <a:r>
                        <a:rPr lang="zh-CN" sz="900">
                          <a:effectLst/>
                        </a:rPr>
                        <a:t>、</a:t>
                      </a:r>
                      <a:r>
                        <a:rPr lang="en-US" sz="900">
                          <a:effectLst/>
                        </a:rPr>
                        <a:t>Cloneable</a:t>
                      </a:r>
                      <a:r>
                        <a:rPr lang="zh-CN" sz="900">
                          <a:effectLst/>
                        </a:rPr>
                        <a:t>、</a:t>
                      </a:r>
                      <a:r>
                        <a:rPr lang="en-US" sz="900">
                          <a:effectLst/>
                        </a:rPr>
                        <a:t>Class</a:t>
                      </a:r>
                      <a:r>
                        <a:rPr lang="zh-CN" sz="900">
                          <a:effectLst/>
                        </a:rPr>
                        <a:t>、</a:t>
                      </a:r>
                      <a:r>
                        <a:rPr lang="en-US" sz="900">
                          <a:effectLst/>
                        </a:rPr>
                        <a:t>ClassLoader</a:t>
                      </a:r>
                      <a:r>
                        <a:rPr lang="zh-CN" sz="900">
                          <a:effectLst/>
                        </a:rPr>
                        <a:t>、</a:t>
                      </a:r>
                      <a:r>
                        <a:rPr lang="en-US" sz="900">
                          <a:effectLst/>
                        </a:rPr>
                        <a:t>Package</a:t>
                      </a:r>
                      <a:r>
                        <a:rPr lang="zh-CN" sz="900">
                          <a:effectLst/>
                        </a:rPr>
                        <a:t>类等。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271715">
                <a:tc rowSpan="2">
                  <a:txBody>
                    <a:bodyPr/>
                    <a:lstStyle/>
                    <a:p>
                      <a:pPr algn="l"/>
                      <a:r>
                        <a:rPr lang="en-US" sz="900" dirty="0" err="1">
                          <a:effectLst/>
                        </a:rPr>
                        <a:t>java.awt</a:t>
                      </a:r>
                      <a:r>
                        <a:rPr lang="zh-CN" sz="900" dirty="0">
                          <a:effectLst/>
                        </a:rPr>
                        <a:t>包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存放</a:t>
                      </a:r>
                      <a:r>
                        <a:rPr lang="en-US" sz="900">
                          <a:effectLst/>
                        </a:rPr>
                        <a:t>AWT</a:t>
                      </a:r>
                      <a:r>
                        <a:rPr lang="zh-CN" sz="900">
                          <a:effectLst/>
                        </a:rPr>
                        <a:t>（抽象窗口工具包）组件类的包，用于构建和管理应用程序的图像用户界面</a:t>
                      </a:r>
                      <a:r>
                        <a:rPr lang="en-US" sz="900">
                          <a:effectLst/>
                        </a:rPr>
                        <a:t>GUI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271715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组件</a:t>
                      </a:r>
                      <a:r>
                        <a:rPr lang="en-US" sz="900">
                          <a:effectLst/>
                        </a:rPr>
                        <a:t>Button</a:t>
                      </a:r>
                      <a:r>
                        <a:rPr lang="zh-CN" sz="900">
                          <a:effectLst/>
                        </a:rPr>
                        <a:t>，</a:t>
                      </a:r>
                      <a:r>
                        <a:rPr lang="en-US" sz="900">
                          <a:effectLst/>
                        </a:rPr>
                        <a:t>TextField</a:t>
                      </a:r>
                      <a:r>
                        <a:rPr lang="zh-CN" sz="900">
                          <a:effectLst/>
                        </a:rPr>
                        <a:t>类等，以及绘图类</a:t>
                      </a:r>
                      <a:r>
                        <a:rPr lang="en-US" sz="900">
                          <a:effectLst/>
                        </a:rPr>
                        <a:t>Grahpics</a:t>
                      </a:r>
                      <a:r>
                        <a:rPr lang="zh-CN" sz="900">
                          <a:effectLst/>
                        </a:rPr>
                        <a:t>，字体类</a:t>
                      </a:r>
                      <a:r>
                        <a:rPr lang="en-US" sz="900">
                          <a:effectLst/>
                        </a:rPr>
                        <a:t>Font</a:t>
                      </a:r>
                      <a:r>
                        <a:rPr lang="zh-CN" sz="900">
                          <a:effectLst/>
                        </a:rPr>
                        <a:t>，事件子包</a:t>
                      </a:r>
                      <a:r>
                        <a:rPr lang="en-US" sz="900">
                          <a:effectLst/>
                        </a:rPr>
                        <a:t>event</a:t>
                      </a:r>
                      <a:r>
                        <a:rPr lang="zh-CN" sz="900">
                          <a:effectLst/>
                        </a:rPr>
                        <a:t>包。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271715">
                <a:tc rowSpan="2">
                  <a:txBody>
                    <a:bodyPr/>
                    <a:lstStyle/>
                    <a:p>
                      <a:pPr algn="l"/>
                      <a:r>
                        <a:rPr lang="en-US" sz="900">
                          <a:effectLst/>
                        </a:rPr>
                        <a:t>java.awt.event</a:t>
                      </a:r>
                      <a:r>
                        <a:rPr lang="zh-CN" sz="900">
                          <a:effectLst/>
                        </a:rPr>
                        <a:t>包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是</a:t>
                      </a:r>
                      <a:r>
                        <a:rPr lang="en-US" sz="900">
                          <a:effectLst/>
                        </a:rPr>
                        <a:t>awt</a:t>
                      </a:r>
                      <a:r>
                        <a:rPr lang="zh-CN" sz="900">
                          <a:effectLst/>
                        </a:rPr>
                        <a:t>包的一个子包，存放用于事件处理的相关类和监听接口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271715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>
                          <a:effectLst/>
                        </a:rPr>
                        <a:t>ActionEvent</a:t>
                      </a:r>
                      <a:r>
                        <a:rPr lang="zh-CN" sz="900">
                          <a:effectLst/>
                        </a:rPr>
                        <a:t>类，</a:t>
                      </a:r>
                      <a:r>
                        <a:rPr lang="en-US" sz="900">
                          <a:effectLst/>
                        </a:rPr>
                        <a:t>MouseEvent</a:t>
                      </a:r>
                      <a:r>
                        <a:rPr lang="zh-CN" sz="900">
                          <a:effectLst/>
                        </a:rPr>
                        <a:t>类，</a:t>
                      </a:r>
                      <a:r>
                        <a:rPr lang="en-US" sz="900">
                          <a:effectLst/>
                        </a:rPr>
                        <a:t>KeyListener</a:t>
                      </a:r>
                      <a:r>
                        <a:rPr lang="zh-CN" sz="900">
                          <a:effectLst/>
                        </a:rPr>
                        <a:t>接口等。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221712">
                <a:tc rowSpan="2">
                  <a:txBody>
                    <a:bodyPr/>
                    <a:lstStyle/>
                    <a:p>
                      <a:pPr algn="l"/>
                      <a:r>
                        <a:rPr lang="en-US" sz="900">
                          <a:effectLst/>
                        </a:rPr>
                        <a:t>java.net</a:t>
                      </a:r>
                      <a:r>
                        <a:rPr lang="zh-CN" sz="900">
                          <a:effectLst/>
                        </a:rPr>
                        <a:t>包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提供了与网络操作功能相关的类和接口的包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373609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套接字</a:t>
                      </a:r>
                      <a:r>
                        <a:rPr lang="en-US" sz="900">
                          <a:effectLst/>
                        </a:rPr>
                        <a:t>Socket</a:t>
                      </a:r>
                      <a:r>
                        <a:rPr lang="zh-CN" sz="900">
                          <a:effectLst/>
                        </a:rPr>
                        <a:t>类，服务器端套接字</a:t>
                      </a:r>
                      <a:r>
                        <a:rPr lang="en-US" sz="900">
                          <a:effectLst/>
                        </a:rPr>
                        <a:t>ServerSocket</a:t>
                      </a:r>
                      <a:r>
                        <a:rPr lang="zh-CN" sz="900">
                          <a:effectLst/>
                        </a:rPr>
                        <a:t>，统一定位地址</a:t>
                      </a:r>
                      <a:r>
                        <a:rPr lang="en-US" sz="900">
                          <a:effectLst/>
                        </a:rPr>
                        <a:t>URL</a:t>
                      </a:r>
                      <a:r>
                        <a:rPr lang="zh-CN" sz="900">
                          <a:effectLst/>
                        </a:rPr>
                        <a:t>类，数据报</a:t>
                      </a:r>
                      <a:r>
                        <a:rPr lang="en-US" sz="900">
                          <a:effectLst/>
                        </a:rPr>
                        <a:t>DatagramPacket</a:t>
                      </a:r>
                      <a:r>
                        <a:rPr lang="zh-CN" sz="900">
                          <a:effectLst/>
                        </a:rPr>
                        <a:t>类等。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221712">
                <a:tc rowSpan="2">
                  <a:txBody>
                    <a:bodyPr/>
                    <a:lstStyle/>
                    <a:p>
                      <a:pPr algn="l"/>
                      <a:r>
                        <a:rPr lang="en-US" sz="900">
                          <a:effectLst/>
                        </a:rPr>
                        <a:t>java.io</a:t>
                      </a:r>
                      <a:r>
                        <a:rPr lang="zh-CN" sz="900">
                          <a:effectLst/>
                        </a:rPr>
                        <a:t>包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提供了处理输入、输出类和接口的包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373609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文件类</a:t>
                      </a:r>
                      <a:r>
                        <a:rPr lang="en-US" sz="900">
                          <a:effectLst/>
                        </a:rPr>
                        <a:t>File</a:t>
                      </a:r>
                      <a:r>
                        <a:rPr lang="zh-CN" sz="900">
                          <a:effectLst/>
                        </a:rPr>
                        <a:t>，输入流类</a:t>
                      </a:r>
                      <a:r>
                        <a:rPr lang="en-US" sz="900">
                          <a:effectLst/>
                        </a:rPr>
                        <a:t>InputStream</a:t>
                      </a:r>
                      <a:r>
                        <a:rPr lang="zh-CN" sz="900">
                          <a:effectLst/>
                        </a:rPr>
                        <a:t>，</a:t>
                      </a:r>
                      <a:r>
                        <a:rPr lang="en-US" sz="900">
                          <a:effectLst/>
                        </a:rPr>
                        <a:t>Reader</a:t>
                      </a:r>
                      <a:r>
                        <a:rPr lang="zh-CN" sz="900">
                          <a:effectLst/>
                        </a:rPr>
                        <a:t>类及其子类，输出流类</a:t>
                      </a:r>
                      <a:r>
                        <a:rPr lang="en-US" sz="900">
                          <a:effectLst/>
                        </a:rPr>
                        <a:t>OutputStream</a:t>
                      </a:r>
                      <a:r>
                        <a:rPr lang="zh-CN" sz="900">
                          <a:effectLst/>
                        </a:rPr>
                        <a:t>，</a:t>
                      </a:r>
                      <a:r>
                        <a:rPr lang="en-US" sz="900">
                          <a:effectLst/>
                        </a:rPr>
                        <a:t>Writer</a:t>
                      </a:r>
                      <a:r>
                        <a:rPr lang="zh-CN" sz="900">
                          <a:effectLst/>
                        </a:rPr>
                        <a:t>类及其子类。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221712">
                <a:tc rowSpan="2">
                  <a:txBody>
                    <a:bodyPr/>
                    <a:lstStyle/>
                    <a:p>
                      <a:pPr algn="l"/>
                      <a:r>
                        <a:rPr lang="en-US" sz="900">
                          <a:effectLst/>
                        </a:rPr>
                        <a:t>java.util</a:t>
                      </a:r>
                      <a:r>
                        <a:rPr lang="zh-CN" sz="900">
                          <a:effectLst/>
                        </a:rPr>
                        <a:t>包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提供了一些常用程序类和集合框架类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373609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列表</a:t>
                      </a:r>
                      <a:r>
                        <a:rPr lang="en-US" sz="900">
                          <a:effectLst/>
                        </a:rPr>
                        <a:t>List</a:t>
                      </a:r>
                      <a:r>
                        <a:rPr lang="zh-CN" sz="900">
                          <a:effectLst/>
                        </a:rPr>
                        <a:t>、数组</a:t>
                      </a:r>
                      <a:r>
                        <a:rPr lang="en-US" sz="900">
                          <a:effectLst/>
                        </a:rPr>
                        <a:t>Arrays</a:t>
                      </a:r>
                      <a:r>
                        <a:rPr lang="zh-CN" sz="900">
                          <a:effectLst/>
                        </a:rPr>
                        <a:t>、向量</a:t>
                      </a:r>
                      <a:r>
                        <a:rPr lang="en-US" sz="900">
                          <a:effectLst/>
                        </a:rPr>
                        <a:t>Vector</a:t>
                      </a:r>
                      <a:r>
                        <a:rPr lang="zh-CN" sz="900">
                          <a:effectLst/>
                        </a:rPr>
                        <a:t>，堆栈</a:t>
                      </a:r>
                      <a:r>
                        <a:rPr lang="en-US" sz="900">
                          <a:effectLst/>
                        </a:rPr>
                        <a:t>Stack</a:t>
                      </a:r>
                      <a:r>
                        <a:rPr lang="zh-CN" sz="900">
                          <a:effectLst/>
                        </a:rPr>
                        <a:t>、日期类</a:t>
                      </a:r>
                      <a:r>
                        <a:rPr lang="en-US" sz="900">
                          <a:effectLst/>
                        </a:rPr>
                        <a:t>Date</a:t>
                      </a:r>
                      <a:r>
                        <a:rPr lang="zh-CN" sz="900">
                          <a:effectLst/>
                        </a:rPr>
                        <a:t>和日历类</a:t>
                      </a:r>
                      <a:r>
                        <a:rPr lang="en-US" sz="900">
                          <a:effectLst/>
                        </a:rPr>
                        <a:t>Calendar</a:t>
                      </a:r>
                      <a:r>
                        <a:rPr lang="zh-CN" sz="900">
                          <a:effectLst/>
                        </a:rPr>
                        <a:t>、随机数类</a:t>
                      </a:r>
                      <a:r>
                        <a:rPr lang="en-US" sz="900">
                          <a:effectLst/>
                        </a:rPr>
                        <a:t>Random</a:t>
                      </a:r>
                      <a:r>
                        <a:rPr lang="zh-CN" sz="900">
                          <a:effectLst/>
                        </a:rPr>
                        <a:t>等。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271715">
                <a:tc rowSpan="2">
                  <a:txBody>
                    <a:bodyPr/>
                    <a:lstStyle/>
                    <a:p>
                      <a:pPr algn="l"/>
                      <a:r>
                        <a:rPr lang="en-US" sz="900">
                          <a:effectLst/>
                        </a:rPr>
                        <a:t>javax.swing</a:t>
                      </a:r>
                      <a:r>
                        <a:rPr lang="zh-CN" sz="900">
                          <a:effectLst/>
                        </a:rPr>
                        <a:t>包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sz="900">
                          <a:effectLst/>
                        </a:rPr>
                        <a:t>是</a:t>
                      </a:r>
                      <a:r>
                        <a:rPr lang="en-US" sz="900">
                          <a:effectLst/>
                        </a:rPr>
                        <a:t>Java</a:t>
                      </a:r>
                      <a:r>
                        <a:rPr lang="zh-CN" sz="900">
                          <a:effectLst/>
                        </a:rPr>
                        <a:t>扩展包，用于存放</a:t>
                      </a:r>
                      <a:r>
                        <a:rPr lang="en-US" sz="900">
                          <a:effectLst/>
                        </a:rPr>
                        <a:t>swing</a:t>
                      </a:r>
                      <a:r>
                        <a:rPr lang="zh-CN" sz="900">
                          <a:effectLst/>
                        </a:rPr>
                        <a:t>组件以构建图形用户界面</a:t>
                      </a:r>
                      <a:endParaRPr lang="zh-CN" sz="9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  <a:tr h="271715">
                <a:tc vMerge="1"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900" dirty="0" err="1">
                          <a:effectLst/>
                        </a:rPr>
                        <a:t>JButton</a:t>
                      </a:r>
                      <a:r>
                        <a:rPr lang="zh-CN" sz="900" dirty="0">
                          <a:effectLst/>
                        </a:rPr>
                        <a:t>，</a:t>
                      </a:r>
                      <a:r>
                        <a:rPr lang="en-US" sz="900" dirty="0" err="1">
                          <a:effectLst/>
                        </a:rPr>
                        <a:t>JTable</a:t>
                      </a:r>
                      <a:r>
                        <a:rPr lang="zh-CN" sz="900" dirty="0">
                          <a:effectLst/>
                        </a:rPr>
                        <a:t>，控制界面风格显示</a:t>
                      </a:r>
                      <a:r>
                        <a:rPr lang="en-US" sz="900" dirty="0" err="1">
                          <a:effectLst/>
                        </a:rPr>
                        <a:t>UIManager</a:t>
                      </a:r>
                      <a:r>
                        <a:rPr lang="zh-CN" sz="900" dirty="0">
                          <a:effectLst/>
                        </a:rPr>
                        <a:t>类，</a:t>
                      </a:r>
                      <a:r>
                        <a:rPr lang="en-US" sz="900" dirty="0" err="1">
                          <a:effectLst/>
                        </a:rPr>
                        <a:t>LookAndFeel</a:t>
                      </a:r>
                      <a:r>
                        <a:rPr lang="zh-CN" sz="900" dirty="0">
                          <a:effectLst/>
                        </a:rPr>
                        <a:t>类等。</a:t>
                      </a:r>
                      <a:endParaRPr lang="zh-CN" sz="9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7929" marR="67929" marT="33964" marB="33964" anchor="ctr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17380" y="822938"/>
            <a:ext cx="9959778" cy="79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系统常见包</a:t>
            </a: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Java SE 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提供了一些系统包，其中包含了 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Java 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开发中常用的基础类。在 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Java 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语言中，开发人员可以自定义包，也可以使用系统包，常用的系统包如表所示。</a:t>
            </a:r>
            <a:endParaRPr kumimoji="0" lang="zh-CN" alt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宋体" panose="02010600030101010101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表</a:t>
            </a:r>
            <a:r>
              <a:rPr kumimoji="0" lang="en-US" altLang="zh-CN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4-2 </a:t>
            </a:r>
            <a:r>
              <a:rPr kumimoji="0" lang="zh-CN" altLang="en-US" sz="105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系统常见包</a:t>
            </a:r>
            <a:endParaRPr kumimoji="0" lang="zh-CN" altLang="en-US" sz="9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系统包实例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17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：定义长度是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的整型数组，元素值为随机整数，排好序后输出。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2267" y="790563"/>
            <a:ext cx="5235729" cy="5632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import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java.util.Random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import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java.util.Arrays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Sortrandom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[]) {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[]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[10];  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创建有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10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个元素的整型数组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for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=0;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&lt;10;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++)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{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 Random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Random();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创建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Random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类的对象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x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r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.nextInt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 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取得随机整数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[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]=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x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Arrays.</a:t>
            </a:r>
            <a:r>
              <a:rPr kumimoji="0" lang="en-US" altLang="zh-CN" sz="1100" b="0" i="1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sort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   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调用排序方法，默认从小到大排序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for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=0;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&lt;10;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++)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1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[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]);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实训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：在键盘上输入个人信息并显示出来。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代码实现：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package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ch4;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import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java.util.Scanner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ScannerinDemo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{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5FB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/**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5FB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 * 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5FB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写一个输出个人信息的小例子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5FB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 * *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5FB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Scanner </a:t>
            </a:r>
            <a:r>
              <a:rPr kumimoji="0" lang="en-US" altLang="zh-CN" sz="1100" b="0" i="0" u="sng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1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Scanner(System.</a:t>
            </a:r>
            <a:r>
              <a:rPr kumimoji="0" lang="en-US" altLang="zh-CN" sz="1100" b="1" i="1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利用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Scanner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获取键盘输入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.useDelimiter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"/n"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分隔符为回车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1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欢迎来到山东劳动职业技术学院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1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1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请问你叫什么名字呢？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4337" name="图片 114" descr="例4-1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418" y="4369378"/>
            <a:ext cx="2163763" cy="1912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-250264" y="4114782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540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4-26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87996" y="1371654"/>
            <a:ext cx="6099142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String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.nextLine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请问你来自哪里呢？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String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area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.nextLine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你报的什么专业？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String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major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.nextLine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好的，那么我来复述一下你的信息：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你叫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+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name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+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",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来自于：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+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area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你报的专业是：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+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6A3E3E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major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    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200" b="1" i="1" u="none" strike="noStrike" kern="1200" cap="none" spc="0" normalizeH="0" baseline="0" noProof="0" dirty="0" err="1">
                <a:ln>
                  <a:noFill/>
                </a:ln>
                <a:solidFill>
                  <a:srgbClr val="0000C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对吧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2A00FF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~~"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  }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4-26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lang="zh-CN" altLang="en-US" sz="2800" dirty="0"/>
          </a:p>
        </p:txBody>
      </p:sp>
      <p:sp>
        <p:nvSpPr>
          <p:cNvPr id="9" name="文本框 8"/>
          <p:cNvSpPr txBox="1"/>
          <p:nvPr/>
        </p:nvSpPr>
        <p:spPr>
          <a:xfrm>
            <a:off x="7296574" y="4046212"/>
            <a:ext cx="4209484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/>
            <a:r>
              <a:rPr lang="zh-CN" altLang="zh-CN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注意：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zh-CN" altLang="zh-CN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由于</a:t>
            </a:r>
            <a:r>
              <a:rPr lang="en-US" altLang="zh-CN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Scanner</a:t>
            </a:r>
            <a:r>
              <a:rPr lang="zh-CN" altLang="zh-CN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对象将首先跳过输入流开头的所有空白分隔符，然后对输入流中的信息进行检查，直到遇到空白分隔符为止。上例改变了默认的分割符，用回车符表示。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1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4.3.3 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访问控制权限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529868" y="832390"/>
            <a:ext cx="11698287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Java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中，提供了四种访问权限控制：默认访问权限（包访问权限），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public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private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以及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protected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0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spcBef>
                <a:spcPts val="375"/>
              </a:spcBef>
              <a:spcAft>
                <a:spcPts val="375"/>
              </a:spcAft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　　注意，上述四种访问权限，只有默认访问权限和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public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能够用来修饰类。修饰类的变量和方法四种权限都可以。（本处所说的类针对的是外部类，不包括内部类）</a:t>
            </a:r>
            <a:endParaRPr lang="zh-CN" altLang="zh-CN" sz="2000" dirty="0">
              <a:effectLst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 algn="just"/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同一包中的内部访问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54000" algn="just"/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19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：在包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package1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中新建类</a:t>
            </a:r>
            <a:r>
              <a:rPr lang="en-US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Father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宋体" panose="02010600030101010101" pitchFamily="2" charset="-122"/>
              </a:rPr>
              <a:t>，定义四个不同修饰符修饰的属性。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91671" y="2151146"/>
            <a:ext cx="6325642" cy="4832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30670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代码实现：</a:t>
            </a:r>
            <a:endParaRPr kumimoji="0" lang="zh-CN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package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package1;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Father {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private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String 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p1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这是私有的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protected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String 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p2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这是受保护的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String 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p3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这是公共的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String 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p4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这是默认的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Father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Father();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"father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实例访问：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p1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"father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实例访问：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p2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"father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实例访问：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p3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"father 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实例访问：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p4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4-27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3067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5361" name="图片 115" descr="例4-1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970" y="5562544"/>
            <a:ext cx="2065338" cy="66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1981308" y="5105344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2540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4-27 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</a:t>
            </a: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79011" y="4612939"/>
            <a:ext cx="70889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//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从运行结果可见，四种类型都支持类内部访问。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150" y="533476"/>
            <a:ext cx="10893425" cy="495300"/>
          </a:xfrm>
        </p:spPr>
        <p:txBody>
          <a:bodyPr/>
          <a:lstStyle/>
          <a:p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2.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同包中的继承关系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81150" y="926654"/>
            <a:ext cx="9007594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：在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package1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包中建一个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类，继承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类，分别通过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的对象和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的对象访问属性。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代码实现：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package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package1;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Child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Father{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Father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Father();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p3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p4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Child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Child();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p3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p4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4-28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6385" name="图片 116" descr="例4-2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3256" y="4402403"/>
            <a:ext cx="1150938" cy="120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381150" y="5605728"/>
            <a:ext cx="795923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4-28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由运行结果可见，在同一个包中，子类可以访问父类除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private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类型之外的类型的属性和方法。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754" y="533476"/>
            <a:ext cx="10893425" cy="495300"/>
          </a:xfrm>
        </p:spPr>
        <p:txBody>
          <a:bodyPr>
            <a:normAutofit fontScale="90000"/>
          </a:bodyPr>
          <a:lstStyle/>
          <a:p>
            <a:pPr indent="254000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3.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不同包的继承关系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21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：在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package2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包中创建一个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Child2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类，继承自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Father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类，创建一个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Father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的对象和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Child2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的对象，访问其属性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228754" y="1028776"/>
            <a:ext cx="4297971" cy="42473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代码实现：</a:t>
            </a:r>
            <a:endParaRPr kumimoji="0" lang="zh-CN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package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package2;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import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package1.Father;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Child2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extends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Father{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Father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Father();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System.out.println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(father.p2);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p3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System.out.println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(father.p4);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Child2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Child2();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p3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//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System.out.println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(child2.p4);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4-29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7409" name="图片 117" descr="例4-2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6407" y="4755741"/>
            <a:ext cx="982663" cy="739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0" y="5714940"/>
            <a:ext cx="9732151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4-29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从运行结果可见，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的对象，访问其属性发现只能访问到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p3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，也就是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public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类型的，而其他类型的都不能访问。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5466" y="2274838"/>
            <a:ext cx="609437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Child2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类的对象，通过子类访问父类属性，发现它可以访问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，和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，也就是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protected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public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类型。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即对于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private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来说，只能类内访问，对于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protected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，除了内部访问，也可以被子类访问，即使不同包中。而对于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default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，除了内部访问外，子类如果访问的话必须满足同包的条件，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public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则没有限制。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注意：大家可以试试将上面注释的代码去掉注释符号，会出现什么错误。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4.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同一包中，不是继承关系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22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：在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package1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包中，创建一个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Test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类，创建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Father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Child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，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Child2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对象，看看访问属性的情况。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代码实现：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52556" y="1219258"/>
            <a:ext cx="6353021" cy="5724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package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package1;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import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package2.Child2;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Test {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Father 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Father();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"father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对象访问：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p2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"father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对象访问：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p3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"father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对象访问：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p4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"---------------------------"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Child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Child();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"child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对象访问：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p2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"child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对象访问：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p3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"child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对象访问：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p4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"---------------------------"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Child2 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child2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</a:t>
            </a:r>
            <a:r>
              <a:rPr kumimoji="0" lang="en-US" altLang="zh-CN" sz="16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Child2();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"child2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对象访问：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child2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p2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6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6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"child2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对象访问：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child2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p3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4-30</a:t>
            </a:r>
            <a:r>
              <a:rPr kumimoji="0" lang="zh-CN" altLang="en-US" sz="16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8433" name="图片 118" descr="例4-2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148" y="3809990"/>
            <a:ext cx="1958975" cy="177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315168" y="1997598"/>
            <a:ext cx="4236323" cy="16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4-30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从运行结果可见，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对象和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对象都能访问出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p1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以外的其他属性，这说明同包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protected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满足同包中非子类访问，</a:t>
            </a:r>
            <a:endParaRPr kumimoji="0" lang="en-US" altLang="zh-CN" sz="14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onsolas" panose="020B0609020204030204" pitchFamily="49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default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也满足同包中非子类访问。而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Child2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对于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Test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来说不是同包的类，所以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Test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只能访问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Child2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p2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p3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属性。</a:t>
            </a: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5.</a:t>
            </a:r>
            <a:r>
              <a:rPr lang="zh-CN" altLang="en-US" dirty="0"/>
              <a:t>实训</a:t>
            </a:r>
            <a:endParaRPr lang="zh-CN" altLang="en-US" dirty="0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609744" y="990600"/>
            <a:ext cx="9488495" cy="4462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23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：将上面的例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改变一下，在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package2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中创建一个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Test2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类，用它去访问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Father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Child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Child2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对应的属性。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代码实现：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package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package2;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import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package1.Child;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import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package1.Father;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Test2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main(String[]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Father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Father();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"father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实例访问：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father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p3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Child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Child();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"child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实例访问：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p3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Child2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Child2();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	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"child2 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实例访问：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child2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p3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4-31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9460" name="图片 119" descr="实训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338" y="5087485"/>
            <a:ext cx="1912938" cy="617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493713" y="5956685"/>
            <a:ext cx="4160113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>
            <a:lvl1pPr indent="2540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4-31 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</a:t>
            </a:r>
            <a:endParaRPr kumimoji="0" lang="zh-CN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2540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从运行结果可见，只能访问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p3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，也就是</a:t>
            </a:r>
            <a:r>
              <a:rPr kumimoji="0" lang="en-US" altLang="zh-CN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public</a:t>
            </a:r>
            <a:r>
              <a:rPr kumimoji="0" lang="zh-CN" altLang="en-US" sz="11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修饰的属性。</a:t>
            </a:r>
            <a:endParaRPr kumimoji="0" lang="zh-CN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表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4-3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访问控制修饰符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06362" y="914466"/>
          <a:ext cx="10362928" cy="529583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46901"/>
                <a:gridCol w="1739320"/>
                <a:gridCol w="1829625"/>
                <a:gridCol w="1905086"/>
                <a:gridCol w="1841996"/>
              </a:tblGrid>
              <a:tr h="1290467">
                <a:tc>
                  <a:txBody>
                    <a:bodyPr/>
                    <a:lstStyle/>
                    <a:p>
                      <a:r>
                        <a:rPr lang="en-US" sz="9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</a:endParaRPr>
                    </a:p>
                    <a:p>
                      <a:r>
                        <a:rPr lang="en-US" sz="9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</a:endParaRPr>
                    </a:p>
                    <a:p>
                      <a:r>
                        <a:rPr lang="zh-CN" sz="900" dirty="0">
                          <a:effectLst/>
                        </a:rPr>
                        <a:t>访问途径</a:t>
                      </a:r>
                      <a:endParaRPr lang="zh-CN" sz="1000" dirty="0">
                        <a:effectLst/>
                      </a:endParaRPr>
                    </a:p>
                    <a:p>
                      <a:r>
                        <a:rPr lang="zh-CN" sz="900" dirty="0">
                          <a:effectLst/>
                        </a:rPr>
                        <a:t>成员的修饰符</a:t>
                      </a:r>
                      <a:endParaRPr lang="zh-CN" sz="1000" dirty="0">
                        <a:effectLst/>
                      </a:endParaRPr>
                    </a:p>
                    <a:p>
                      <a:r>
                        <a:rPr lang="en-US" sz="900" dirty="0">
                          <a:effectLst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private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CN" sz="900">
                          <a:effectLst/>
                        </a:rPr>
                        <a:t>缺省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protected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public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798908">
                <a:tc>
                  <a:txBody>
                    <a:bodyPr/>
                    <a:lstStyle/>
                    <a:p>
                      <a:r>
                        <a:rPr lang="zh-CN" sz="900">
                          <a:effectLst/>
                        </a:rPr>
                        <a:t>同一类内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1068821">
                <a:tc>
                  <a:txBody>
                    <a:bodyPr/>
                    <a:lstStyle/>
                    <a:p>
                      <a:r>
                        <a:rPr lang="zh-CN" sz="900">
                          <a:effectLst/>
                        </a:rPr>
                        <a:t>同一包中的类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1068821">
                <a:tc>
                  <a:txBody>
                    <a:bodyPr/>
                    <a:lstStyle/>
                    <a:p>
                      <a:r>
                        <a:rPr lang="zh-CN" sz="900">
                          <a:effectLst/>
                        </a:rPr>
                        <a:t>不同包中的子类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√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</a:tr>
              <a:tr h="1068821">
                <a:tc>
                  <a:txBody>
                    <a:bodyPr/>
                    <a:lstStyle/>
                    <a:p>
                      <a:r>
                        <a:rPr lang="zh-CN" sz="900">
                          <a:effectLst/>
                        </a:rPr>
                        <a:t>不同包非子类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>
                          <a:effectLst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900" dirty="0">
                          <a:effectLst/>
                        </a:rPr>
                        <a:t>√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952" y="621332"/>
            <a:ext cx="52545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54000" algn="just"/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运行结果如图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4-1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所示：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348" y="1910283"/>
            <a:ext cx="99057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66700" algn="l"/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上面的例子中，父类定义了共有性的属性和方法，子类完全继承了父类的属性和方法。</a:t>
            </a:r>
            <a:endParaRPr lang="zh-CN" altLang="zh-CN" sz="1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l"/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除此之外，子类还可以根据自己的具体特点定义自己特有的属性或方法。</a:t>
            </a:r>
            <a:endParaRPr lang="zh-CN" altLang="zh-CN" sz="1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l"/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4-2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：对例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进行改造，给苹果类加一个自己的属性和方法。（在一个工程中为了避免类名重复，将父类名和子类名在原来的基础上加了</a:t>
            </a:r>
            <a:r>
              <a:rPr lang="en-US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800" kern="10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5" name="图片 4" descr="例4-1"/>
          <p:cNvPicPr/>
          <p:nvPr/>
        </p:nvPicPr>
        <p:blipFill>
          <a:blip r:embed="rId1"/>
          <a:stretch>
            <a:fillRect/>
          </a:stretch>
        </p:blipFill>
        <p:spPr>
          <a:xfrm>
            <a:off x="2895684" y="1143060"/>
            <a:ext cx="4834255" cy="4908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10060" y="1502784"/>
            <a:ext cx="2519315" cy="2622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ctr"/>
            <a:r>
              <a:rPr lang="zh-CN" altLang="zh-CN" sz="11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图</a:t>
            </a:r>
            <a:r>
              <a:rPr lang="en-US" altLang="zh-CN" sz="11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4-1 </a:t>
            </a:r>
            <a:r>
              <a:rPr lang="zh-CN" altLang="zh-CN" sz="11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1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4-1 </a:t>
            </a:r>
            <a:r>
              <a:rPr lang="zh-CN" altLang="zh-CN" sz="11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运行结果</a:t>
            </a:r>
            <a:endParaRPr lang="zh-CN" altLang="zh-CN" sz="11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5942" y="3129617"/>
            <a:ext cx="609914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55270"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Fruit1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{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double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weight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info()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8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我是一个水果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! </a:t>
            </a:r>
            <a:r>
              <a:rPr lang="zh-CN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重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:"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+ </a:t>
            </a:r>
            <a:r>
              <a:rPr lang="en-US" altLang="zh-CN" sz="18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weight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+ 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"g!"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150" y="228684"/>
            <a:ext cx="10893425" cy="495300"/>
          </a:xfrm>
        </p:spPr>
        <p:txBody>
          <a:bodyPr>
            <a:normAutofit fontScale="90000"/>
          </a:bodyPr>
          <a:lstStyle/>
          <a:p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 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任务实施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1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在</a:t>
            </a:r>
            <a:r>
              <a:rPr lang="en-US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package1</a:t>
            </a:r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中新建类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Calculate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，定义加减乘除四个方法。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685942" y="1066862"/>
            <a:ext cx="609914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package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package1;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 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Calculate {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sum(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x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,</a:t>
            </a:r>
            <a:r>
              <a:rPr lang="en-US" altLang="zh-CN" sz="1800" b="1" kern="100" dirty="0" err="1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y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	{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return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x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+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y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	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sub(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x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,</a:t>
            </a:r>
            <a:r>
              <a:rPr lang="en-US" altLang="zh-CN" sz="1800" b="1" kern="100" dirty="0" err="1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y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	{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return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x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-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y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	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mul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x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,</a:t>
            </a:r>
            <a:r>
              <a:rPr lang="en-US" altLang="zh-CN" sz="1800" b="1" kern="100" dirty="0" err="1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y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	{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return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x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*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y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	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div(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x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,</a:t>
            </a:r>
            <a:r>
              <a:rPr lang="en-US" altLang="zh-CN" sz="1800" b="1" kern="100" dirty="0" err="1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int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highlight>
                  <a:srgbClr val="D3D3D3"/>
                </a:highlight>
                <a:latin typeface="Consolas" panose="020B0609020204030204" pitchFamily="49" charset="0"/>
                <a:ea typeface="Consolas" panose="020B0609020204030204" pitchFamily="49" charset="0"/>
              </a:rPr>
              <a:t>y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	{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return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x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highlight>
                  <a:srgbClr val="D3D3D3"/>
                </a:highlight>
                <a:latin typeface="Consolas" panose="020B0609020204030204" pitchFamily="49" charset="0"/>
                <a:ea typeface="Consolas" panose="020B0609020204030204" pitchFamily="49" charset="0"/>
              </a:rPr>
              <a:t>y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	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package2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中，新建类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Renwu3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，导入自定义包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package1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Calculate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类和系统包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java.util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Scanner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类，</a:t>
            </a:r>
            <a:b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</a:b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在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main()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方法中创建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Calculate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的实例，调用加减乘除方法实现简单计算器功能。</a:t>
            </a:r>
            <a:b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/>
              </a:rPr>
            </a:br>
            <a:endParaRPr lang="zh-CN" altLang="en-US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09744" y="1066862"/>
            <a:ext cx="4705134" cy="4462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package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package2;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import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package1.Calculate;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import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java.util.Scanner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class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Renwu3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public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static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void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main(String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args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[])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{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Calculate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cal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Calculate();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Scanner </a:t>
            </a:r>
            <a:r>
              <a:rPr kumimoji="0" lang="en-US" altLang="zh-CN" sz="1400" b="0" i="0" u="sng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= </a:t>
            </a:r>
            <a:r>
              <a:rPr kumimoji="0" lang="en-US" altLang="zh-CN" sz="1400" b="1" i="0" u="none" strike="noStrike" cap="none" normalizeH="0" baseline="0" dirty="0">
                <a:ln>
                  <a:noFill/>
                </a:ln>
                <a:solidFill>
                  <a:srgbClr val="7F0055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new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Scanner(System.</a:t>
            </a:r>
            <a:r>
              <a:rPr kumimoji="0" lang="en-US" altLang="zh-CN" sz="1400" b="1" i="1" u="none" strike="noStrike" cap="none" normalizeH="0" baseline="0" dirty="0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in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); 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.nextInt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=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sc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.nextInt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"+"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"="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cal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.sum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"-"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"="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cal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.sub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"*"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"="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cal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.mul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	  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System.</a:t>
            </a:r>
            <a:r>
              <a:rPr kumimoji="0" lang="en-US" altLang="zh-CN" sz="1400" b="1" i="1" u="none" strike="noStrike" cap="none" normalizeH="0" baseline="0" dirty="0" err="1">
                <a:ln>
                  <a:noFill/>
                </a:ln>
                <a:solidFill>
                  <a:srgbClr val="0000C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out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.println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"/"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"="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+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cal</a:t>
            </a:r>
            <a:r>
              <a:rPr kumimoji="0" lang="en-US" altLang="zh-CN" sz="14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.div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(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a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, 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6A3E3E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b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));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  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  <a:cs typeface="Times New Roman" panose="02020603050405020304" pitchFamily="18" charset="0"/>
              </a:rPr>
              <a:t>}</a:t>
            </a:r>
            <a:endParaRPr kumimoji="0" lang="en-US" altLang="zh-CN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运行结果如图</a:t>
            </a:r>
            <a:r>
              <a:rPr kumimoji="0" lang="en-US" altLang="zh-CN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4-32</a:t>
            </a:r>
            <a:r>
              <a:rPr kumimoji="0" lang="zh-CN" altLang="en-US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所示：</a:t>
            </a:r>
            <a:endParaRPr kumimoji="0" lang="zh-CN" altLang="en-US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1505" name="图片 120" descr="任务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92" y="5099471"/>
            <a:ext cx="974725" cy="1012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09744" y="647692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图</a:t>
            </a:r>
            <a:r>
              <a:rPr kumimoji="0" lang="en-US" altLang="zh-CN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4-32 </a:t>
            </a:r>
            <a:r>
              <a:rPr kumimoji="0" lang="zh-CN" altLang="en-US" sz="1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运行结果</a:t>
            </a:r>
            <a:endParaRPr kumimoji="0" lang="zh-CN" altLang="en-US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18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习题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7302" y="963105"/>
            <a:ext cx="6099142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1.Java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语言的类间的继承关系是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多重的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B)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单重的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线程的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D)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不能继承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2.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以下关于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语言继承的说法正确的是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中的类可以有多个直接父类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抽象类不能有子类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C)Java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中的接口支持多继承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D)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最终类可以作为其它类的父类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3.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现有两个类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、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B,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以下描述中表示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B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继承自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的是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class A extends B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C) class A implements B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B) class B implements A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D) class B extends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4.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下列选项中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用于定义接口的关键字是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A)interface B) implements C) abstract D) class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5.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下列选项中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用于实现接口的关键字是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interface B) implements C)abstract D)class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66089" y="582761"/>
            <a:ext cx="6099142" cy="53553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6.Java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语言的类间的继承的关键字是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implements B) extends C) class D) public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7.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以下关于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语言继承的说法错误的是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中的类可以有多个直接父类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B)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抽象类可以有子类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C)Java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中的接口支持多继承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D)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最终类不可以作为其它类的父类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8.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现有两个类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、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N,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以下描述中表示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N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继承自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的是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A)class M extends N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B) class n implements M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C) class M implements N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D) class n extends M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9.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现有类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和接口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B,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以下描述中表示类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实现接口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B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的语句是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class A implements B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B) class B implements A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C)class A extends B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D) class B extends A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10.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下列选项中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定义抽象类的关键字是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interface B) implements C) abstract D) class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习题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152556" y="1219258"/>
            <a:ext cx="609914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11.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下列选项中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定义最终类的关键字是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interface B) implements C)abstract D) final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12.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下列选项中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哪个是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语言所有类的父类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String B)\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ctor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C) Object D)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KeyEvent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13.java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语言中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用于判断某个对象是否是某个类的实例的运算符是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instanceof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B)+ C)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isinstance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D)&amp;&amp;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14.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下列选项中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表示数据或方法可以被同一包中的任何类或它的子类访问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即使子类在不同的包中也可以的修饰符是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public B) protected C) private D) final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15.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下列选项中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表示数据或方法只能被本类访问的修饰符是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public B) protected C) private D) final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2858" y="963105"/>
            <a:ext cx="6099142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16.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下列选项中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接口中方法的默认可见性修饰符是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public B) protected C) private D) final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17.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下列选项中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表示终极方法的修饰符是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:(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interface B) final C) abstract D) implements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18.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下列选项中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定义接口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MyInterface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的语句正确的是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:(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interface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MyInterface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(: B) implements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MyInterface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ti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C) class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MyInterface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D) implements interface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Myii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19.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如果子类中的方法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mymethod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覆盖了父类中的方法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mymethod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假设父类方法头部定义如下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:void 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mymethod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int a)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则子类方法的定义不合法的是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:( )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A) public void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mymethod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(int a)B) protected void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mymethod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(int a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C) private void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mymethod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(int a)D) void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mymethod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(int a)</a:t>
            </a:r>
            <a:endParaRPr lang="zh-CN" altLang="zh-CN" sz="20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二．填空题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85035" y="838268"/>
            <a:ext cx="11621929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1.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如果子类中的某个变量的变量名与它的父类中的某个变量完全一样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则称子类中的这个变量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了（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   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）父类的同名变量。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2.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属性的隐藏是指子类重新定义从父类继承来的（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      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）。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3.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如果子类中的某个方法的名字、返回值类型和（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     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）与它的父类中的某个方法完全一样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则称子类中的这个方法覆盖了父类的同名方法。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4.Java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仅支持类间的（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  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）继承。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5.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抽象方法只有方法头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没有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     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6.Java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语言的接口是特殊的类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其中包含常量和（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   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）方法。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7.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接口中所有属性均为和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               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8.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如果接口中定义了一个方法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6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methodA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一个属性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a1,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那么一个类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</a:t>
            </a:r>
            <a:r>
              <a:rPr lang="en-US" altLang="zh-CN" sz="16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ClassA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要实现这个接口的话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就必须实现其中的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   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方法。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9.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一个类如果实现一个接口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那么它就必须实现接口中定义的所有方法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否则该类就必须定义成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的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    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10.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如果子类中的某个方法的名字、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       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和参数列表与它的父类中的某个方法完全一样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则称子类中的这个方法覆盖了父类的同名方法。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239" y="4571970"/>
            <a:ext cx="11373419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11.Jaya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仅支持类间的单重继承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接口可以弥补这个缺陷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支持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  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继承。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12.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在方法头用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abstract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修饰符进行修饰的方法叫做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   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方法。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13.Java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语言中用于表示类间继承的关键字是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    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14.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接口中所有方法均为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        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15.Java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语言中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表示一个类不能再被继承的关键字是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   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16.Java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语言中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表示一个类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A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继承自父类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B,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并实现接口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C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的语句是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               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17.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如果子类中的方法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compute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覆盖了父类中的方法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compute,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假设父类的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 compute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方法头部有可见性修饰符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public,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则子类的同名方法的可见性修饰符必须是</a:t>
            </a:r>
            <a:r>
              <a:rPr lang="en-US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(       )</a:t>
            </a:r>
            <a:r>
              <a:rPr lang="zh-CN" altLang="zh-CN" sz="16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。</a:t>
            </a:r>
            <a:endParaRPr lang="zh-CN" altLang="zh-CN" sz="16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/>
            <a:endParaRPr lang="zh-CN" altLang="zh-CN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</a:rPr>
              <a:t>三．编程题</a:t>
            </a:r>
            <a:b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</a:br>
            <a:endParaRPr lang="zh-CN" altLang="en-US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228754" y="1007169"/>
            <a:ext cx="10893426" cy="3416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定义一个类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描述一个矩形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包含有长、宽两种属性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和计算面积方法。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编写一个类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继承自矩形类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同时该类描述长方体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具有长、宽、高属性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和计算体积的方法。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编写一个测试类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对以上两个类进行测试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创建一个长方体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定义其长、宽、高</a:t>
            </a: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输出其底面积和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ea typeface="宋体" panose="02010600030101010101" pitchFamily="2" charset="-122"/>
                <a:cs typeface="Times New Roman" panose="02020603050405020304" pitchFamily="18" charset="0"/>
              </a:rPr>
              <a:t>体积。</a:t>
            </a:r>
            <a:endParaRPr kumimoji="0" lang="zh-CN" altLang="en-US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zh-CN" altLang="en-US" sz="2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宋体" panose="02010600030101010101" pitchFamily="2" charset="-122"/>
              </a:rPr>
            </a:br>
            <a:endParaRPr kumimoji="0" lang="zh-CN" altLang="en-US" sz="4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30721"/>
          <p:cNvSpPr>
            <a:spLocks noTextEdit="1"/>
          </p:cNvSpPr>
          <p:nvPr/>
        </p:nvSpPr>
        <p:spPr>
          <a:xfrm>
            <a:off x="3584575" y="3054350"/>
            <a:ext cx="5045075" cy="6334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lnSpcReduction="10000"/>
          </a:bodyPr>
          <a:lstStyle/>
          <a:p>
            <a:pPr algn="ctr"/>
            <a:r>
              <a:rPr lang="zh-CN" altLang="en-US" sz="3600" b="1">
                <a:ln w="28575" cap="flat" cmpd="sng">
                  <a:solidFill>
                    <a:schemeClr val="bg1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0" scaled="1"/>
                  <a:tileRect/>
                </a:gradFill>
                <a:effectLst>
                  <a:outerShdw dist="89803" dir="2699999" algn="ctr" rotWithShape="0">
                    <a:schemeClr val="tx2">
                      <a:alpha val="50000"/>
                    </a:schemeClr>
                  </a:outerShdw>
                </a:effectLst>
                <a:latin typeface="Arial" panose="020B0604020202020204" pitchFamily="34" charset="0"/>
                <a:ea typeface="Arial" panose="020B0604020202020204" pitchFamily="34" charset="0"/>
              </a:rPr>
              <a:t>Thank You !</a:t>
            </a:r>
            <a:endParaRPr lang="zh-CN" altLang="en-US" sz="3600" b="1">
              <a:ln w="28575" cap="flat" cmpd="sng">
                <a:solidFill>
                  <a:schemeClr val="bg1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chemeClr val="accent2"/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effectLst>
                <a:outerShdw dist="89803" dir="2699999" algn="ctr" rotWithShape="0">
                  <a:schemeClr val="tx2">
                    <a:alpha val="50000"/>
                  </a:schemeClr>
                </a:outerShdw>
              </a:effectLst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4952" y="838268"/>
            <a:ext cx="1142970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55270"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Apple1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extends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Fruit1 {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String  </a:t>
            </a:r>
            <a:r>
              <a:rPr lang="en-US" altLang="zh-CN" sz="18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color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printcolor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(){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8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我的颜色是：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+</a:t>
            </a:r>
            <a:r>
              <a:rPr lang="en-US" altLang="zh-CN" sz="18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color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en-US" altLang="zh-CN" sz="1800" kern="100" dirty="0">
              <a:solidFill>
                <a:srgbClr val="000000"/>
              </a:solidFill>
              <a:effectLst/>
              <a:latin typeface="Consolas" panose="020B0609020204030204" pitchFamily="49" charset="0"/>
              <a:ea typeface="Consolas" panose="020B0609020204030204" pitchFamily="49" charset="0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main(String[]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args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创建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Apple1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Apple1 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=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new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Apple1();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//Apple1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对象本身没有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weight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成员变量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因为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Apple1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父类有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weight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成员变量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,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所以也可以访问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Apple1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对象的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weight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成员变量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.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</a:t>
            </a:r>
            <a:r>
              <a:rPr lang="en-US" altLang="zh-CN" sz="1800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weight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= 56;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调用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Apple1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对象的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info()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方法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.info();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</a:t>
            </a:r>
            <a:r>
              <a:rPr lang="en-US" altLang="zh-CN" sz="1800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color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8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"red"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给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Apple1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自己的属性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color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赋值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.printcolor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();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调用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Apple1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自己的方法</a:t>
            </a:r>
            <a:r>
              <a:rPr lang="en-US" altLang="zh-CN" sz="1800" kern="100" dirty="0" err="1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printcolor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()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 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6932" y="533476"/>
            <a:ext cx="16001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4.1.1</a:t>
            </a:r>
            <a:endParaRPr lang="zh-CN" altLang="en-US" dirty="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57386"/>
          <p:cNvSpPr txBox="1"/>
          <p:nvPr/>
        </p:nvSpPr>
        <p:spPr>
          <a:xfrm>
            <a:off x="152556" y="228684"/>
            <a:ext cx="10790411" cy="55035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000" tIns="46800" rIns="90000" bIns="46800" anchor="t"/>
          <a:lstStyle>
            <a:lvl1pPr marL="228600" algn="l" defTabSz="449580" rtl="0" eaLnBrk="0" fontAlgn="base" hangingPunct="0">
              <a:lnSpc>
                <a:spcPct val="150000"/>
              </a:lnSpc>
              <a:spcBef>
                <a:spcPts val="62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u"/>
              <a:defRPr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751205" indent="-285750" algn="l" defTabSz="449580" rtl="0" eaLnBrk="0" fontAlgn="base" hangingPunct="0">
              <a:lnSpc>
                <a:spcPct val="150000"/>
              </a:lnSpc>
              <a:spcBef>
                <a:spcPts val="340"/>
              </a:spcBef>
              <a:spcAft>
                <a:spcPts val="34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12001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6573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256413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4593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6pPr>
            <a:lvl7pPr marL="29165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7pPr>
            <a:lvl8pPr marL="33737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8pPr>
            <a:lvl9pPr marL="38309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5270" algn="l"/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Apple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extends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Fruit {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main(String[]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args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创建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Apple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Apple 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= </a:t>
            </a:r>
            <a:r>
              <a:rPr lang="en-US" altLang="zh-CN" sz="18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new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Apple();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//Apple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对象本身没有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weight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成员变量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因为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Apple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父类有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weight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成员变量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,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所以也可以访问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Apple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对象的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weight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成员变量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.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8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</a:t>
            </a:r>
            <a:r>
              <a:rPr lang="en-US" altLang="zh-CN" sz="1800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weight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= 56;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调用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Apple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对象的</a:t>
            </a:r>
            <a:r>
              <a:rPr lang="en-US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info() </a:t>
            </a:r>
            <a:r>
              <a:rPr lang="zh-CN" altLang="zh-CN" sz="18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方法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8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.info();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l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54000" algn="just"/>
            <a:r>
              <a:rPr lang="en-US" altLang="zh-CN" sz="18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7385"/>
          <p:cNvSpPr>
            <a:spLocks noGrp="1"/>
          </p:cNvSpPr>
          <p:nvPr>
            <p:ph type="title"/>
          </p:nvPr>
        </p:nvSpPr>
        <p:spPr/>
        <p:txBody>
          <a:bodyPr vert="horz" wrap="square" lIns="90000" tIns="46800" rIns="90000" bIns="46800" anchor="ctr"/>
          <a:lstStyle/>
          <a:p>
            <a:pPr indent="266700" algn="l"/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4-2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：对例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进行改造，给苹果类加一个自己的属性和方法。（在一个工程中为了避免类名重复，将父类名和子类名在原来的基础上加了</a:t>
            </a:r>
            <a:r>
              <a:rPr lang="en-US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zh-CN" sz="18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内容占位符 57386"/>
          <p:cNvSpPr txBox="1"/>
          <p:nvPr/>
        </p:nvSpPr>
        <p:spPr>
          <a:xfrm>
            <a:off x="782299" y="983673"/>
            <a:ext cx="10893425" cy="526465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0000" tIns="46800" rIns="90000" bIns="46800" anchor="t"/>
          <a:lstStyle>
            <a:lvl1pPr marL="228600" algn="l" defTabSz="449580" rtl="0" eaLnBrk="0" fontAlgn="base" hangingPunct="0">
              <a:lnSpc>
                <a:spcPct val="150000"/>
              </a:lnSpc>
              <a:spcBef>
                <a:spcPts val="62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u"/>
              <a:defRPr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1pPr>
            <a:lvl2pPr marL="751205" indent="-285750" algn="l" defTabSz="449580" rtl="0" eaLnBrk="0" fontAlgn="base" hangingPunct="0">
              <a:lnSpc>
                <a:spcPct val="150000"/>
              </a:lnSpc>
              <a:spcBef>
                <a:spcPts val="340"/>
              </a:spcBef>
              <a:spcAft>
                <a:spcPts val="34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2pPr>
            <a:lvl3pPr marL="12001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3pPr>
            <a:lvl4pPr marL="165735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4pPr>
            <a:lvl5pPr marL="2564130" indent="-285750" algn="l" defTabSz="449580" rtl="0" eaLnBrk="0" fontAlgn="base" hangingPunct="0">
              <a:lnSpc>
                <a:spcPct val="150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Wingdings" panose="05000000000000000000" pitchFamily="2" charset="2"/>
              <a:buChar char="l"/>
              <a:defRPr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defRPr>
            </a:lvl5pPr>
            <a:lvl6pPr marL="24593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6pPr>
            <a:lvl7pPr marL="29165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7pPr>
            <a:lvl8pPr marL="33737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8pPr>
            <a:lvl9pPr marL="3830955" indent="-173355" algn="l" defTabSz="449580" rtl="0" eaLnBrk="1" fontAlgn="base" hangingPunct="1">
              <a:lnSpc>
                <a:spcPct val="102000"/>
              </a:lnSpc>
              <a:spcBef>
                <a:spcPts val="375"/>
              </a:spcBef>
              <a:spcAft>
                <a:spcPct val="0"/>
              </a:spcAft>
              <a:buClr>
                <a:srgbClr val="486AC1"/>
              </a:buClr>
              <a:buSzPct val="100000"/>
              <a:buFont typeface="Tahoma" panose="020B0604030504040204" pitchFamily="34" charset="0"/>
              <a:buChar char="•"/>
              <a:defRPr sz="1600">
                <a:solidFill>
                  <a:srgbClr val="000000"/>
                </a:solidFill>
                <a:latin typeface="+mn-lt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Fruit1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{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double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2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weight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</a:t>
            </a: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info()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2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2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2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2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2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我是一个水果</a:t>
            </a:r>
            <a:r>
              <a:rPr lang="en-US" altLang="zh-CN" sz="12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! </a:t>
            </a:r>
            <a:r>
              <a:rPr lang="zh-CN" altLang="zh-CN" sz="12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重</a:t>
            </a:r>
            <a:r>
              <a:rPr lang="en-US" altLang="zh-CN" sz="12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:"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+ </a:t>
            </a:r>
            <a:r>
              <a:rPr lang="en-US" altLang="zh-CN" sz="12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weight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+ </a:t>
            </a:r>
            <a:r>
              <a:rPr lang="en-US" altLang="zh-CN" sz="12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"g!"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class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Apple1 </a:t>
            </a: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extends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Fruit1 {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String  </a:t>
            </a:r>
            <a:r>
              <a:rPr lang="en-US" altLang="zh-CN" sz="12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color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2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printcolor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(){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	</a:t>
            </a:r>
            <a:r>
              <a:rPr lang="en-US" altLang="zh-CN" sz="12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System.</a:t>
            </a:r>
            <a:r>
              <a:rPr lang="en-US" altLang="zh-CN" sz="1200" b="1" i="1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out</a:t>
            </a:r>
            <a:r>
              <a:rPr lang="en-US" altLang="zh-CN" sz="12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.println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</a:t>
            </a:r>
            <a:r>
              <a:rPr lang="en-US" altLang="zh-CN" sz="12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</a:t>
            </a:r>
            <a:r>
              <a:rPr lang="zh-CN" altLang="zh-CN" sz="12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我的颜色是：</a:t>
            </a:r>
            <a:r>
              <a:rPr lang="en-US" altLang="zh-CN" sz="1200" kern="100" dirty="0">
                <a:solidFill>
                  <a:srgbClr val="2A00F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"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+</a:t>
            </a:r>
            <a:r>
              <a:rPr lang="en-US" altLang="zh-CN" sz="1200" kern="100" dirty="0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color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);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}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	</a:t>
            </a: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public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static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</a:t>
            </a: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void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main(String[] </a:t>
            </a:r>
            <a:r>
              <a:rPr lang="en-US" altLang="zh-CN" sz="12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args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)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{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创建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Apple1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Apple1 </a:t>
            </a:r>
            <a:r>
              <a:rPr lang="en-US" altLang="zh-CN" sz="12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= </a:t>
            </a:r>
            <a:r>
              <a:rPr lang="en-US" altLang="zh-CN" sz="1200" b="1" kern="100" dirty="0">
                <a:solidFill>
                  <a:srgbClr val="7F0055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new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Apple1();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//Apple1 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对象本身没有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weight 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成员变量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因为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Apple1 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父类有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weight 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成员变量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, 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所以也可以访问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Apple1 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对象的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weight 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成员变量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.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2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2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</a:t>
            </a:r>
            <a:r>
              <a:rPr lang="en-US" altLang="zh-CN" sz="1200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weight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= 56;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调用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Apple1 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对象的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 info() 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方法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200" kern="100" dirty="0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.info();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2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2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</a:t>
            </a:r>
            <a:r>
              <a:rPr lang="en-US" altLang="zh-CN" sz="1200" kern="100" dirty="0" err="1">
                <a:solidFill>
                  <a:srgbClr val="0000C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color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=</a:t>
            </a:r>
            <a:r>
              <a:rPr lang="en-US" altLang="zh-CN" sz="1200" kern="100" dirty="0">
                <a:solidFill>
                  <a:srgbClr val="2A00F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"red"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;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给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Apple1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自己的属性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color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赋值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    </a:t>
            </a:r>
            <a:r>
              <a:rPr lang="en-US" altLang="zh-CN" sz="1200" kern="100" dirty="0" err="1">
                <a:solidFill>
                  <a:srgbClr val="6A3E3E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a</a:t>
            </a:r>
            <a:r>
              <a:rPr lang="en-US" altLang="zh-CN" sz="1200" kern="100" dirty="0" err="1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.printcolor</a:t>
            </a: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();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//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调用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Apple1</a:t>
            </a:r>
            <a:r>
              <a:rPr lang="zh-CN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自己的方法</a:t>
            </a:r>
            <a:r>
              <a:rPr lang="en-US" altLang="zh-CN" sz="1200" kern="100" dirty="0" err="1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printcolor</a:t>
            </a:r>
            <a:r>
              <a:rPr lang="en-US" altLang="zh-CN" sz="1200" kern="100" dirty="0">
                <a:solidFill>
                  <a:srgbClr val="3F7F5F"/>
                </a:solidFill>
                <a:effectLst/>
                <a:latin typeface="Times New Roman" panose="02020603050405020304" pitchFamily="18" charset="0"/>
                <a:ea typeface="Consolas" panose="020B0609020204030204" pitchFamily="49" charset="0"/>
              </a:rPr>
              <a:t>()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    }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200" kern="100" dirty="0">
                <a:solidFill>
                  <a:srgbClr val="000000"/>
                </a:solidFill>
                <a:effectLst/>
                <a:latin typeface="Consolas" panose="020B0609020204030204" pitchFamily="49" charset="0"/>
                <a:ea typeface="Consolas" panose="020B0609020204030204" pitchFamily="49" charset="0"/>
              </a:rPr>
              <a:t>} </a:t>
            </a:r>
            <a:endParaRPr lang="zh-CN" altLang="zh-CN" sz="12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1_标题页">
  <a:themeElements>
    <a:clrScheme name="Forms_Intr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Forms_Intro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</a:spPr>
      <a:bodyPr vert="horz" wrap="square" lIns="90000" tIns="46800" rIns="90000" bIns="46800" numCol="1" anchor="t" anchorCtr="0" compatLnSpc="1"/>
      <a:lstStyle>
        <a:defPPr marL="457200" marR="0" indent="-227330" algn="l" defTabSz="449580" rtl="0" eaLnBrk="1" fontAlgn="base" latinLnBrk="0" hangingPunct="1">
          <a:lnSpc>
            <a:spcPct val="100000"/>
          </a:lnSpc>
          <a:spcBef>
            <a:spcPts val="350"/>
          </a:spcBef>
          <a:spcAft>
            <a:spcPts val="340"/>
          </a:spcAft>
          <a:buClr>
            <a:srgbClr val="486AC1"/>
          </a:buClr>
          <a:buSzPct val="100000"/>
          <a:buFont typeface="Arial" panose="020B0604020202020204" pitchFamily="34" charset="0"/>
          <a:buNone/>
          <a:tabLst>
            <a:tab pos="447675" algn="l"/>
            <a:tab pos="896620" algn="l"/>
            <a:tab pos="1346200" algn="l"/>
            <a:tab pos="1795145" algn="l"/>
            <a:tab pos="2244725" algn="l"/>
            <a:tab pos="2693670" algn="l"/>
            <a:tab pos="3143250" algn="l"/>
            <a:tab pos="3592195" algn="l"/>
            <a:tab pos="4041775" algn="l"/>
            <a:tab pos="4490720" algn="l"/>
            <a:tab pos="4940300" algn="l"/>
            <a:tab pos="5389245" algn="l"/>
            <a:tab pos="5838825" algn="l"/>
            <a:tab pos="6287770" algn="l"/>
            <a:tab pos="6737350" algn="l"/>
            <a:tab pos="7186295" algn="l"/>
            <a:tab pos="7635875" algn="l"/>
            <a:tab pos="8084820" algn="l"/>
            <a:tab pos="8534400" algn="l"/>
            <a:tab pos="8983345" algn="l"/>
          </a:tabLst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</a:spPr>
      <a:bodyPr vert="horz" wrap="square" lIns="90000" tIns="46800" rIns="90000" bIns="46800" numCol="1" anchor="t" anchorCtr="0" compatLnSpc="1"/>
      <a:lstStyle>
        <a:defPPr marL="457200" marR="0" indent="-227330" algn="l" defTabSz="449580" rtl="0" eaLnBrk="1" fontAlgn="base" latinLnBrk="0" hangingPunct="1">
          <a:lnSpc>
            <a:spcPct val="100000"/>
          </a:lnSpc>
          <a:spcBef>
            <a:spcPts val="350"/>
          </a:spcBef>
          <a:spcAft>
            <a:spcPts val="340"/>
          </a:spcAft>
          <a:buClr>
            <a:srgbClr val="486AC1"/>
          </a:buClr>
          <a:buSzPct val="100000"/>
          <a:buFont typeface="Arial" panose="020B0604020202020204" pitchFamily="34" charset="0"/>
          <a:buNone/>
          <a:tabLst>
            <a:tab pos="447675" algn="l"/>
            <a:tab pos="896620" algn="l"/>
            <a:tab pos="1346200" algn="l"/>
            <a:tab pos="1795145" algn="l"/>
            <a:tab pos="2244725" algn="l"/>
            <a:tab pos="2693670" algn="l"/>
            <a:tab pos="3143250" algn="l"/>
            <a:tab pos="3592195" algn="l"/>
            <a:tab pos="4041775" algn="l"/>
            <a:tab pos="4490720" algn="l"/>
            <a:tab pos="4940300" algn="l"/>
            <a:tab pos="5389245" algn="l"/>
            <a:tab pos="5838825" algn="l"/>
            <a:tab pos="6287770" algn="l"/>
            <a:tab pos="6737350" algn="l"/>
            <a:tab pos="7186295" algn="l"/>
            <a:tab pos="7635875" algn="l"/>
            <a:tab pos="8084820" algn="l"/>
            <a:tab pos="8534400" algn="l"/>
            <a:tab pos="8983345" algn="l"/>
          </a:tabLst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Forms_Intr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ms_Intro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orms_Intro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ms_Intro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ms_Intro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ms_Intro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orms_Intro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5_内容页">
  <a:themeElements>
    <a:clrScheme name="KD_200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D_2007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</a:spPr>
      <a:bodyPr vert="horz" wrap="square" lIns="90000" tIns="46800" rIns="90000" bIns="46800" numCol="1" anchor="t" anchorCtr="0" compatLnSpc="1"/>
      <a:lstStyle>
        <a:defPPr marL="457200" marR="0" indent="-227330" algn="l" defTabSz="449580" rtl="0" eaLnBrk="1" fontAlgn="base" latinLnBrk="0" hangingPunct="1">
          <a:lnSpc>
            <a:spcPct val="100000"/>
          </a:lnSpc>
          <a:spcBef>
            <a:spcPts val="350"/>
          </a:spcBef>
          <a:spcAft>
            <a:spcPts val="340"/>
          </a:spcAft>
          <a:buClr>
            <a:srgbClr val="486AC1"/>
          </a:buClr>
          <a:buSzPct val="100000"/>
          <a:buFont typeface="Arial" panose="020B0604020202020204" pitchFamily="34" charset="0"/>
          <a:buNone/>
          <a:tabLst>
            <a:tab pos="447675" algn="l"/>
            <a:tab pos="896620" algn="l"/>
            <a:tab pos="1346200" algn="l"/>
            <a:tab pos="1795145" algn="l"/>
            <a:tab pos="2244725" algn="l"/>
            <a:tab pos="2693670" algn="l"/>
            <a:tab pos="3143250" algn="l"/>
            <a:tab pos="3592195" algn="l"/>
            <a:tab pos="4041775" algn="l"/>
            <a:tab pos="4490720" algn="l"/>
            <a:tab pos="4940300" algn="l"/>
            <a:tab pos="5389245" algn="l"/>
            <a:tab pos="5838825" algn="l"/>
            <a:tab pos="6287770" algn="l"/>
            <a:tab pos="6737350" algn="l"/>
            <a:tab pos="7186295" algn="l"/>
            <a:tab pos="7635875" algn="l"/>
            <a:tab pos="8084820" algn="l"/>
            <a:tab pos="8534400" algn="l"/>
            <a:tab pos="8983345" algn="l"/>
          </a:tabLst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</a:spPr>
      <a:bodyPr/>
      <a:lstStyle/>
    </a:lnDef>
  </a:objectDefaults>
  <a:extraClrSchemeLst>
    <a:extraClrScheme>
      <a:clrScheme name="KD_20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D_2007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D_2007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D_2007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D_200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D_200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D_200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内容页">
  <a:themeElements>
    <a:clrScheme name="KD_2007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D_2007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</a:spPr>
      <a:bodyPr vert="horz" wrap="square" lIns="90000" tIns="46800" rIns="90000" bIns="46800" numCol="1" anchor="t" anchorCtr="0" compatLnSpc="1"/>
      <a:lstStyle>
        <a:defPPr marL="457200" marR="0" indent="-227330" algn="l" defTabSz="449580" rtl="0" eaLnBrk="1" fontAlgn="base" latinLnBrk="0" hangingPunct="1">
          <a:lnSpc>
            <a:spcPct val="100000"/>
          </a:lnSpc>
          <a:spcBef>
            <a:spcPts val="350"/>
          </a:spcBef>
          <a:spcAft>
            <a:spcPts val="340"/>
          </a:spcAft>
          <a:buClr>
            <a:srgbClr val="486AC1"/>
          </a:buClr>
          <a:buSzPct val="100000"/>
          <a:buFont typeface="Arial" panose="020B0604020202020204" pitchFamily="34" charset="0"/>
          <a:buNone/>
          <a:tabLst>
            <a:tab pos="447675" algn="l"/>
            <a:tab pos="896620" algn="l"/>
            <a:tab pos="1346200" algn="l"/>
            <a:tab pos="1795145" algn="l"/>
            <a:tab pos="2244725" algn="l"/>
            <a:tab pos="2693670" algn="l"/>
            <a:tab pos="3143250" algn="l"/>
            <a:tab pos="3592195" algn="l"/>
            <a:tab pos="4041775" algn="l"/>
            <a:tab pos="4490720" algn="l"/>
            <a:tab pos="4940300" algn="l"/>
            <a:tab pos="5389245" algn="l"/>
            <a:tab pos="5838825" algn="l"/>
            <a:tab pos="6287770" algn="l"/>
            <a:tab pos="6737350" algn="l"/>
            <a:tab pos="7186295" algn="l"/>
            <a:tab pos="7635875" algn="l"/>
            <a:tab pos="8084820" algn="l"/>
            <a:tab pos="8534400" algn="l"/>
            <a:tab pos="8983345" algn="l"/>
          </a:tabLst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Arial" panose="020B0604020202020204" pitchFamily="34" charset="0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</a:spPr>
      <a:bodyPr/>
      <a:lstStyle/>
    </a:lnDef>
  </a:objectDefaults>
  <a:extraClrSchemeLst>
    <a:extraClrScheme>
      <a:clrScheme name="KD_20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D_2007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D_2007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D_2007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D_2007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D_2007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D_2007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34555</Words>
  <Application>WPS 演示</Application>
  <PresentationFormat>宽屏</PresentationFormat>
  <Paragraphs>1788</Paragraphs>
  <Slides>66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66</vt:i4>
      </vt:variant>
    </vt:vector>
  </HeadingPairs>
  <TitlesOfParts>
    <vt:vector size="82" baseType="lpstr">
      <vt:lpstr>Arial</vt:lpstr>
      <vt:lpstr>宋体</vt:lpstr>
      <vt:lpstr>Wingdings</vt:lpstr>
      <vt:lpstr>Tahoma</vt:lpstr>
      <vt:lpstr>黑体</vt:lpstr>
      <vt:lpstr>等线</vt:lpstr>
      <vt:lpstr>Verdana</vt:lpstr>
      <vt:lpstr>Times New Roman</vt:lpstr>
      <vt:lpstr>Wingdings</vt:lpstr>
      <vt:lpstr>Consolas</vt:lpstr>
      <vt:lpstr>微软雅黑</vt:lpstr>
      <vt:lpstr>Arial Unicode MS</vt:lpstr>
      <vt:lpstr>Arial</vt:lpstr>
      <vt:lpstr>1_标题页</vt:lpstr>
      <vt:lpstr>5_内容页</vt:lpstr>
      <vt:lpstr>1_内容页</vt:lpstr>
      <vt:lpstr>PowerPoint 演示文稿</vt:lpstr>
      <vt:lpstr>模块四 面向对象编程进阶 </vt:lpstr>
      <vt:lpstr>PowerPoint 演示文稿</vt:lpstr>
      <vt:lpstr>4.1 类的继承</vt:lpstr>
      <vt:lpstr>PowerPoint 演示文稿</vt:lpstr>
      <vt:lpstr>PowerPoint 演示文稿</vt:lpstr>
      <vt:lpstr>PowerPoint 演示文稿</vt:lpstr>
      <vt:lpstr>PowerPoint 演示文稿</vt:lpstr>
      <vt:lpstr>例4-2：对例1进行改造，给苹果类加一个自己的属性和方法。（在一个工程中为了避免类名重复，将父类名和子类名在原来的基础上加了1）</vt:lpstr>
      <vt:lpstr>运行结果如图4-2所示：</vt:lpstr>
      <vt:lpstr>3.实训</vt:lpstr>
      <vt:lpstr>3.实训</vt:lpstr>
      <vt:lpstr>3.实训</vt:lpstr>
      <vt:lpstr>运行结果如图4-3所示：</vt:lpstr>
      <vt:lpstr>图4-4 类的初始化顺序</vt:lpstr>
      <vt:lpstr>1.实例    例4-3：子类对象实例化。 </vt:lpstr>
      <vt:lpstr>运行结果如图4-5所示：</vt:lpstr>
      <vt:lpstr>图4-6 将例4-3中的默认构造方法去掉之后的结果</vt:lpstr>
      <vt:lpstr>运行结果如图4-7所示：</vt:lpstr>
      <vt:lpstr>PowerPoint 演示文稿</vt:lpstr>
      <vt:lpstr>运行结果如图4-8所示：</vt:lpstr>
      <vt:lpstr>4.1.3 成员变量的隐藏和方法重写 </vt:lpstr>
      <vt:lpstr>PowerPoint 演示文稿</vt:lpstr>
      <vt:lpstr>例4-6：方法的覆盖和变量的隐藏。 </vt:lpstr>
      <vt:lpstr>PowerPoint 演示文稿</vt:lpstr>
      <vt:lpstr>PowerPoint 演示文稿</vt:lpstr>
      <vt:lpstr>4.1.4 super关键字</vt:lpstr>
      <vt:lpstr>2.实例 例4-7：super访问父类的变量。 </vt:lpstr>
      <vt:lpstr>例4-9：super()调用父类的构造方法。 </vt:lpstr>
      <vt:lpstr>任务实施 1.类的关系图示，如图4-13所示：  </vt:lpstr>
      <vt:lpstr>PowerPoint 演示文稿</vt:lpstr>
      <vt:lpstr>模块四  任务2抽象类和接口</vt:lpstr>
      <vt:lpstr>4.2.1 抽象类和抽象方法</vt:lpstr>
      <vt:lpstr>抽象类和抽象方法的实例 例4-10：抽象类和抽象方法的使用。</vt:lpstr>
      <vt:lpstr>4.实训</vt:lpstr>
      <vt:lpstr>4.2.2 接口</vt:lpstr>
      <vt:lpstr>接口的概念</vt:lpstr>
      <vt:lpstr>4.接口与抽象类的区别</vt:lpstr>
      <vt:lpstr>5.接口实例</vt:lpstr>
      <vt:lpstr>例4-12：鸟类和昆虫类都具有飞行的功能，定义一个接口，专门描述飞行</vt:lpstr>
      <vt:lpstr>6.实训 一个类只能继承一个直接父类，但可以继承多个接口。 程序代码：</vt:lpstr>
      <vt:lpstr>4.2.3 对象的多态性</vt:lpstr>
      <vt:lpstr>2.对象多态性实例</vt:lpstr>
      <vt:lpstr>3.实训</vt:lpstr>
      <vt:lpstr>任务实施 程序代码：</vt:lpstr>
      <vt:lpstr>任务3 计算器 任务导入 在一个包中新建类Calculate，包含加减乘除四个方法，在另一个包中导入类Calculate，进行加减乘除运算。 知识准备 4.3 包</vt:lpstr>
      <vt:lpstr>Java包逻辑结构</vt:lpstr>
      <vt:lpstr>2.包的声明</vt:lpstr>
      <vt:lpstr>3.包的导入和访问包成员 </vt:lpstr>
      <vt:lpstr>4.包的创建和使用实例 例15： </vt:lpstr>
      <vt:lpstr>5.实训 例16 （1）创建包vehicle，新建类Bus。 </vt:lpstr>
      <vt:lpstr>4.3.2 系统常见包 </vt:lpstr>
      <vt:lpstr>例17：定义长度是10的整型数组，元素值为随机整数，排好序后输出。 </vt:lpstr>
      <vt:lpstr>4.3.3 访问控制权限 </vt:lpstr>
      <vt:lpstr>2.同包中的继承关系 </vt:lpstr>
      <vt:lpstr>3.不同包的继承关系 例21：在package2包中创建一个Child2类，继承自Father类，创建一个Father的对象和Child2的对象，访问其属性 </vt:lpstr>
      <vt:lpstr>4.同一包中，不是继承关系 例22：在package1包中，创建一个Test类，创建Father，Child，Child2对象，看看访问属性的情况。 代码实现： </vt:lpstr>
      <vt:lpstr>5.实训</vt:lpstr>
      <vt:lpstr>表4-3访问控制修饰符 </vt:lpstr>
      <vt:lpstr>  任务实施 1.在package1中新建类Calculate，定义加减乘除四个方法。 </vt:lpstr>
      <vt:lpstr>2.在package2中，新建类Renwu3，导入自定义包package1中的Calculate类和系统包 java.util中的Scanner类， 在main()方法中创建Calculate的实例，调用加减乘除方法实现简单计算器功能。 </vt:lpstr>
      <vt:lpstr>习题 </vt:lpstr>
      <vt:lpstr>习题</vt:lpstr>
      <vt:lpstr>二．填空题 </vt:lpstr>
      <vt:lpstr>三．编程题 </vt:lpstr>
      <vt:lpstr>PowerPoint 演示文稿</vt:lpstr>
    </vt:vector>
  </TitlesOfParts>
  <Company>GuildDesign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ThemeGallery.com</dc:creator>
  <cp:lastModifiedBy>邢海燕</cp:lastModifiedBy>
  <cp:revision>538</cp:revision>
  <dcterms:created xsi:type="dcterms:W3CDTF">2004-08-26T06:30:00Z</dcterms:created>
  <dcterms:modified xsi:type="dcterms:W3CDTF">2021-06-25T07:38:13Z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2052-11.1.0.10577</vt:lpwstr>
  </property>
  <property fmtid="{D5CDD505-2E9C-101B-9397-08002B2CF9AE}" pid="3" name="ICV">
    <vt:lpwstr>46271EC6564F42B9A43E249644947EFF</vt:lpwstr>
  </property>
</Properties>
</file>